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0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media/image1.png" ContentType="image/png"/>
  <Override PartName="/ppt/media/image7.jpeg" ContentType="image/jpeg"/>
  <Override PartName="/ppt/media/image2.png" ContentType="image/png"/>
  <Override PartName="/ppt/media/image17.jpeg" ContentType="image/jpeg"/>
  <Override PartName="/ppt/media/image3.png" ContentType="image/png"/>
  <Override PartName="/ppt/media/image4.png" ContentType="image/png"/>
  <Override PartName="/ppt/media/image6.jpeg" ContentType="image/jpeg"/>
  <Override PartName="/ppt/media/image5.png" ContentType="image/pn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presProps.xml" ContentType="application/vnd.openxmlformats-officedocument.presentationml.presPro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</p:sld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</p:sldIdLst>
  <p:sldSz cx="10080625" cy="7559675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" Target="slides/slide1.xml"/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2920" y="336240"/>
            <a:ext cx="9068760" cy="125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502920" y="1767960"/>
            <a:ext cx="9068760" cy="440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224B5C9-5C6F-4C0C-BEB0-CB9E826E067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efau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2920" y="336240"/>
            <a:ext cx="9068760" cy="125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502920" y="1767960"/>
            <a:ext cx="9068760" cy="440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9"/>
          </p:nvPr>
        </p:nvSpPr>
        <p:spPr/>
        <p:txBody>
          <a:bodyPr/>
          <a:p>
            <a:fld id="{56207E04-117F-4596-B16C-69959105FA9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2920" y="336240"/>
            <a:ext cx="9068760" cy="125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502920" y="1767960"/>
            <a:ext cx="9068760" cy="440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395D34E9-E764-4D0C-ABEA-A92C007D42B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2920" y="336240"/>
            <a:ext cx="9068760" cy="125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502920" y="1767960"/>
            <a:ext cx="9068760" cy="440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56205370-873B-4F5B-BC6B-789A4543419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2920" y="336240"/>
            <a:ext cx="9068760" cy="125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2920" y="1767960"/>
            <a:ext cx="9068760" cy="440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8A9F7895-2D27-4856-B6AE-74563256834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2920" y="336240"/>
            <a:ext cx="9068760" cy="125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502920" y="1767960"/>
            <a:ext cx="9068760" cy="440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8F1EF2DE-632C-469A-8248-F2FECAA7211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2920" y="336240"/>
            <a:ext cx="9068760" cy="125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/>
          </p:nvPr>
        </p:nvSpPr>
        <p:spPr>
          <a:xfrm>
            <a:off x="502920" y="1767960"/>
            <a:ext cx="9068760" cy="440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07702C53-CB3D-4864-8924-136B16EF80F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2920" y="336240"/>
            <a:ext cx="9068760" cy="125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502920" y="1767960"/>
            <a:ext cx="9068760" cy="440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D6B66699-AE29-4115-8C31-E0376A4AD1D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2920" y="336240"/>
            <a:ext cx="9068760" cy="125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3"/>
          </p:nvPr>
        </p:nvSpPr>
        <p:spPr/>
        <p:txBody>
          <a:bodyPr/>
          <a:p>
            <a:fld id="{337AF683-3410-4211-AD05-B70F41D9338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2920" y="336240"/>
            <a:ext cx="9068760" cy="125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502920" y="1767960"/>
            <a:ext cx="4425480" cy="440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5150160" y="1767960"/>
            <a:ext cx="4425480" cy="440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6"/>
          </p:nvPr>
        </p:nvSpPr>
        <p:spPr/>
        <p:txBody>
          <a:bodyPr/>
          <a:p>
            <a:fld id="{CEC2519D-1EBB-4146-9BE8-D7492D8F9EC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0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2920" y="336240"/>
            <a:ext cx="9068760" cy="125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9068760" cy="440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1"/>
          </p:nvPr>
        </p:nvSpPr>
        <p:spPr>
          <a:xfrm>
            <a:off x="3448080" y="6886440"/>
            <a:ext cx="3193200" cy="51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93000"/>
              </a:lnSpc>
              <a:buNone/>
              <a:tabLst>
                <a:tab algn="l" pos="0"/>
              </a:tabLst>
              <a:defRPr b="0" lang="en-US" sz="1800" spc="-1" strike="noStrike">
                <a:solidFill>
                  <a:srgbClr val="000000"/>
                </a:solidFill>
                <a:latin typeface="Arial"/>
              </a:defRPr>
            </a:lvl1pPr>
          </a:lstStyle>
          <a:p>
            <a:pPr indent="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&lt;footer&gt;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2"/>
          </p:nvPr>
        </p:nvSpPr>
        <p:spPr>
          <a:xfrm>
            <a:off x="7227720" y="6886440"/>
            <a:ext cx="2345760" cy="51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93000"/>
              </a:lnSpc>
              <a:buNone/>
              <a:tabLst>
                <a:tab algn="l" pos="0"/>
              </a:tabLst>
              <a:defRPr b="0" lang="en-US" sz="1800" spc="-1" strike="noStrike">
                <a:solidFill>
                  <a:srgbClr val="000000"/>
                </a:solidFill>
                <a:latin typeface="Arial"/>
              </a:defRPr>
            </a:lvl1pPr>
          </a:lstStyle>
          <a:p>
            <a:pPr indent="0">
              <a:lnSpc>
                <a:spcPct val="93000"/>
              </a:lnSpc>
              <a:buNone/>
              <a:tabLst>
                <a:tab algn="l" pos="0"/>
              </a:tabLst>
            </a:pPr>
            <a:fld id="{1125A3CF-8264-4C3C-8AE4-968CB44BEA85}" type="slidenum">
              <a:rPr b="0" lang="en-US" sz="1800" spc="-1" strike="noStrike">
                <a:solidFill>
                  <a:srgbClr val="000000"/>
                </a:solidFill>
                <a:latin typeface="Arial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dt" idx="3"/>
          </p:nvPr>
        </p:nvSpPr>
        <p:spPr>
          <a:xfrm>
            <a:off x="502920" y="6886440"/>
            <a:ext cx="2345400" cy="51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100000" sy="100000" algn="ctr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2920" y="336240"/>
            <a:ext cx="9068760" cy="125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9068760" cy="440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ftr" idx="28"/>
          </p:nvPr>
        </p:nvSpPr>
        <p:spPr>
          <a:xfrm>
            <a:off x="3448080" y="6670800"/>
            <a:ext cx="3193200" cy="51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95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defRPr>
            </a:lvl1pPr>
          </a:lstStyle>
          <a:p>
            <a:pPr indent="0" algn="ctr">
              <a:lnSpc>
                <a:spcPct val="95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sldNum" idx="29"/>
          </p:nvPr>
        </p:nvSpPr>
        <p:spPr>
          <a:xfrm>
            <a:off x="7227720" y="6670800"/>
            <a:ext cx="2345760" cy="51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95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defRPr>
            </a:lvl1pPr>
          </a:lstStyle>
          <a:p>
            <a:pPr indent="0" algn="r">
              <a:lnSpc>
                <a:spcPct val="95000"/>
              </a:lnSpc>
              <a:buNone/>
              <a:tabLst>
                <a:tab algn="l" pos="0"/>
              </a:tabLst>
            </a:pPr>
            <a:fld id="{A575E3DD-8E5A-4A5D-9578-077EBE4A94D3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dt" idx="30"/>
          </p:nvPr>
        </p:nvSpPr>
        <p:spPr>
          <a:xfrm>
            <a:off x="502920" y="6670800"/>
            <a:ext cx="2345400" cy="51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100000" sy="100000" algn="ctr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2920" y="336240"/>
            <a:ext cx="9068760" cy="125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9068760" cy="440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ftr" idx="4"/>
          </p:nvPr>
        </p:nvSpPr>
        <p:spPr>
          <a:xfrm>
            <a:off x="3448080" y="6670800"/>
            <a:ext cx="3193200" cy="51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95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defRPr>
            </a:lvl1pPr>
          </a:lstStyle>
          <a:p>
            <a:pPr indent="0" algn="ctr">
              <a:lnSpc>
                <a:spcPct val="95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sldNum" idx="5"/>
          </p:nvPr>
        </p:nvSpPr>
        <p:spPr>
          <a:xfrm>
            <a:off x="7227720" y="6670800"/>
            <a:ext cx="2345760" cy="51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95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defRPr>
            </a:lvl1pPr>
          </a:lstStyle>
          <a:p>
            <a:pPr indent="0" algn="r">
              <a:lnSpc>
                <a:spcPct val="95000"/>
              </a:lnSpc>
              <a:buNone/>
              <a:tabLst>
                <a:tab algn="l" pos="0"/>
              </a:tabLst>
            </a:pPr>
            <a:fld id="{E98F338A-7B61-4DA2-8679-4E7377655A79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PlaceHolder 5"/>
          <p:cNvSpPr>
            <a:spLocks noGrp="1"/>
          </p:cNvSpPr>
          <p:nvPr>
            <p:ph type="dt" idx="6"/>
          </p:nvPr>
        </p:nvSpPr>
        <p:spPr>
          <a:xfrm>
            <a:off x="502920" y="6670800"/>
            <a:ext cx="2345400" cy="51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2920" y="336240"/>
            <a:ext cx="9068760" cy="125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9068760" cy="440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ftr" idx="7"/>
          </p:nvPr>
        </p:nvSpPr>
        <p:spPr>
          <a:xfrm>
            <a:off x="3448080" y="6454800"/>
            <a:ext cx="3193200" cy="51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95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defRPr>
            </a:lvl1pPr>
          </a:lstStyle>
          <a:p>
            <a:pPr indent="0" algn="ctr">
              <a:lnSpc>
                <a:spcPct val="95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sldNum" idx="8"/>
          </p:nvPr>
        </p:nvSpPr>
        <p:spPr>
          <a:xfrm>
            <a:off x="7083360" y="6454800"/>
            <a:ext cx="2345760" cy="51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95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defRPr>
            </a:lvl1pPr>
          </a:lstStyle>
          <a:p>
            <a:pPr indent="0" algn="r">
              <a:lnSpc>
                <a:spcPct val="95000"/>
              </a:lnSpc>
              <a:buNone/>
              <a:tabLst>
                <a:tab algn="l" pos="0"/>
              </a:tabLst>
            </a:pPr>
            <a:fld id="{843101EC-8447-414B-A605-0490980DE3DA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" name="PlaceHolder 5"/>
          <p:cNvSpPr>
            <a:spLocks noGrp="1"/>
          </p:cNvSpPr>
          <p:nvPr>
            <p:ph type="dt" idx="9"/>
          </p:nvPr>
        </p:nvSpPr>
        <p:spPr>
          <a:xfrm>
            <a:off x="612720" y="6454800"/>
            <a:ext cx="2345760" cy="51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502920" y="336240"/>
            <a:ext cx="9068760" cy="125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9068760" cy="440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ftr" idx="10"/>
          </p:nvPr>
        </p:nvSpPr>
        <p:spPr>
          <a:xfrm>
            <a:off x="3448080" y="6886440"/>
            <a:ext cx="3193200" cy="51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95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ffffff"/>
                </a:solidFill>
                <a:latin typeface="Times New Roman"/>
                <a:ea typeface="Arial Unicode MS"/>
              </a:defRPr>
            </a:lvl1pPr>
          </a:lstStyle>
          <a:p>
            <a:pPr indent="0" algn="ctr">
              <a:lnSpc>
                <a:spcPct val="95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  <a:ea typeface="Arial Unicode MS"/>
              </a:rPr>
              <a:t>&lt;footer&gt;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sldNum" idx="11"/>
          </p:nvPr>
        </p:nvSpPr>
        <p:spPr>
          <a:xfrm>
            <a:off x="7227720" y="6886440"/>
            <a:ext cx="2345760" cy="51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95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ffffff"/>
                </a:solidFill>
                <a:latin typeface="Times New Roman"/>
                <a:ea typeface="Arial Unicode MS"/>
              </a:defRPr>
            </a:lvl1pPr>
          </a:lstStyle>
          <a:p>
            <a:pPr indent="0" algn="r">
              <a:lnSpc>
                <a:spcPct val="95000"/>
              </a:lnSpc>
              <a:buNone/>
              <a:tabLst>
                <a:tab algn="l" pos="0"/>
              </a:tabLst>
            </a:pPr>
            <a:fld id="{58467900-553E-4A06-9F32-8C94FAD051BA}" type="slidenum">
              <a:rPr b="0" lang="en-US" sz="1400" spc="-1" strike="noStrike">
                <a:solidFill>
                  <a:srgbClr val="ffffff"/>
                </a:solidFill>
                <a:latin typeface="Times New Roman"/>
                <a:ea typeface="Arial Unicode MS"/>
              </a:rPr>
              <a:t>&lt;number&gt;</a:t>
            </a:fld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25" name="PlaceHolder 5"/>
          <p:cNvSpPr>
            <a:spLocks noGrp="1"/>
          </p:cNvSpPr>
          <p:nvPr>
            <p:ph type="dt" idx="12"/>
          </p:nvPr>
        </p:nvSpPr>
        <p:spPr>
          <a:xfrm>
            <a:off x="502920" y="6886440"/>
            <a:ext cx="2345400" cy="51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502920" y="336240"/>
            <a:ext cx="9068760" cy="125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9068760" cy="440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ftr" idx="13"/>
          </p:nvPr>
        </p:nvSpPr>
        <p:spPr>
          <a:xfrm>
            <a:off x="3448080" y="6527880"/>
            <a:ext cx="3193200" cy="51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95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ffffff"/>
                </a:solidFill>
                <a:latin typeface="Times New Roman"/>
                <a:ea typeface="Arial Unicode MS"/>
              </a:defRPr>
            </a:lvl1pPr>
          </a:lstStyle>
          <a:p>
            <a:pPr indent="0" algn="ctr">
              <a:lnSpc>
                <a:spcPct val="95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  <a:ea typeface="Arial Unicode MS"/>
              </a:rPr>
              <a:t>&lt;footer&gt;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sldNum" idx="14"/>
          </p:nvPr>
        </p:nvSpPr>
        <p:spPr>
          <a:xfrm>
            <a:off x="7154640" y="6527880"/>
            <a:ext cx="2345400" cy="51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95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ffffff"/>
                </a:solidFill>
                <a:latin typeface="Times New Roman"/>
                <a:ea typeface="Arial Unicode MS"/>
              </a:defRPr>
            </a:lvl1pPr>
          </a:lstStyle>
          <a:p>
            <a:pPr indent="0" algn="r">
              <a:lnSpc>
                <a:spcPct val="95000"/>
              </a:lnSpc>
              <a:buNone/>
              <a:tabLst>
                <a:tab algn="l" pos="0"/>
              </a:tabLst>
            </a:pPr>
            <a:fld id="{BB106682-562F-42B0-B7C0-A5FA15CD6A1A}" type="slidenum">
              <a:rPr b="0" lang="en-US" sz="1400" spc="-1" strike="noStrike">
                <a:solidFill>
                  <a:srgbClr val="ffffff"/>
                </a:solidFill>
                <a:latin typeface="Times New Roman"/>
                <a:ea typeface="Arial Unicode MS"/>
              </a:rPr>
              <a:t>&lt;number&gt;</a:t>
            </a:fld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dt" idx="15"/>
          </p:nvPr>
        </p:nvSpPr>
        <p:spPr>
          <a:xfrm>
            <a:off x="576000" y="6527880"/>
            <a:ext cx="2345400" cy="51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100000" sy="100000" algn="ctr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502920" y="336240"/>
            <a:ext cx="9068760" cy="125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9068760" cy="440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ftr" idx="16"/>
          </p:nvPr>
        </p:nvSpPr>
        <p:spPr>
          <a:xfrm>
            <a:off x="3448080" y="6886440"/>
            <a:ext cx="3193200" cy="51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95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ffffff"/>
                </a:solidFill>
                <a:latin typeface="Times New Roman"/>
                <a:ea typeface="Arial Unicode MS"/>
              </a:defRPr>
            </a:lvl1pPr>
          </a:lstStyle>
          <a:p>
            <a:pPr indent="0" algn="ctr">
              <a:lnSpc>
                <a:spcPct val="95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  <a:ea typeface="Arial Unicode MS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sldNum" idx="17"/>
          </p:nvPr>
        </p:nvSpPr>
        <p:spPr>
          <a:xfrm>
            <a:off x="7227720" y="6886440"/>
            <a:ext cx="2345760" cy="51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95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ffffff"/>
                </a:solidFill>
                <a:latin typeface="Times New Roman"/>
                <a:ea typeface="Arial Unicode MS"/>
              </a:defRPr>
            </a:lvl1pPr>
          </a:lstStyle>
          <a:p>
            <a:pPr indent="0" algn="r">
              <a:lnSpc>
                <a:spcPct val="95000"/>
              </a:lnSpc>
              <a:buNone/>
              <a:tabLst>
                <a:tab algn="l" pos="0"/>
              </a:tabLst>
            </a:pPr>
            <a:fld id="{78DB7EFA-9923-4C91-8842-8BC5C36990ED}" type="slidenum">
              <a:rPr b="0" lang="en-US" sz="1400" spc="-1" strike="noStrike">
                <a:solidFill>
                  <a:srgbClr val="ffffff"/>
                </a:solidFill>
                <a:latin typeface="Times New Roman"/>
                <a:ea typeface="Arial Unicode M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dt" idx="18"/>
          </p:nvPr>
        </p:nvSpPr>
        <p:spPr>
          <a:xfrm>
            <a:off x="502920" y="6886440"/>
            <a:ext cx="2345400" cy="51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100000" sy="100000" algn="ctr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2920" y="336240"/>
            <a:ext cx="9068760" cy="125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ftr" idx="19"/>
          </p:nvPr>
        </p:nvSpPr>
        <p:spPr>
          <a:xfrm>
            <a:off x="3448080" y="6670800"/>
            <a:ext cx="3193200" cy="51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95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defRPr>
            </a:lvl1pPr>
          </a:lstStyle>
          <a:p>
            <a:pPr indent="0" algn="ctr">
              <a:lnSpc>
                <a:spcPct val="95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sldNum" idx="20"/>
          </p:nvPr>
        </p:nvSpPr>
        <p:spPr>
          <a:xfrm>
            <a:off x="7227720" y="6670800"/>
            <a:ext cx="2345760" cy="51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95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defRPr>
            </a:lvl1pPr>
          </a:lstStyle>
          <a:p>
            <a:pPr indent="0" algn="r">
              <a:lnSpc>
                <a:spcPct val="95000"/>
              </a:lnSpc>
              <a:buNone/>
              <a:tabLst>
                <a:tab algn="l" pos="0"/>
              </a:tabLst>
            </a:pPr>
            <a:fld id="{197FEA82-509F-4C54-AB2E-12B64F397CE8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dt" idx="21"/>
          </p:nvPr>
        </p:nvSpPr>
        <p:spPr>
          <a:xfrm>
            <a:off x="502920" y="6670800"/>
            <a:ext cx="2345400" cy="51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100000" sy="100000" algn="ctr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2920" y="336240"/>
            <a:ext cx="9068760" cy="125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ftr" idx="22"/>
          </p:nvPr>
        </p:nvSpPr>
        <p:spPr>
          <a:xfrm>
            <a:off x="3448080" y="6670800"/>
            <a:ext cx="3193200" cy="51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95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defRPr>
            </a:lvl1pPr>
          </a:lstStyle>
          <a:p>
            <a:pPr indent="0" algn="ctr">
              <a:lnSpc>
                <a:spcPct val="95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sldNum" idx="23"/>
          </p:nvPr>
        </p:nvSpPr>
        <p:spPr>
          <a:xfrm>
            <a:off x="7227720" y="6670800"/>
            <a:ext cx="2345760" cy="51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95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defRPr>
            </a:lvl1pPr>
          </a:lstStyle>
          <a:p>
            <a:pPr indent="0" algn="r">
              <a:lnSpc>
                <a:spcPct val="95000"/>
              </a:lnSpc>
              <a:buNone/>
              <a:tabLst>
                <a:tab algn="l" pos="0"/>
              </a:tabLst>
            </a:pPr>
            <a:fld id="{14013BE4-C1F0-4F4C-BE67-D490817106FE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dt" idx="24"/>
          </p:nvPr>
        </p:nvSpPr>
        <p:spPr>
          <a:xfrm>
            <a:off x="502920" y="6670800"/>
            <a:ext cx="2345400" cy="51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PlaceHolder 5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100000" sy="100000" algn="ctr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2920" y="336240"/>
            <a:ext cx="9068760" cy="125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2920" y="1767960"/>
            <a:ext cx="4425120" cy="440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150160" y="1767960"/>
            <a:ext cx="4425120" cy="440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ftr" idx="25"/>
          </p:nvPr>
        </p:nvSpPr>
        <p:spPr>
          <a:xfrm>
            <a:off x="3448080" y="6670800"/>
            <a:ext cx="3193200" cy="51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95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defRPr>
            </a:lvl1pPr>
          </a:lstStyle>
          <a:p>
            <a:pPr indent="0" algn="ctr">
              <a:lnSpc>
                <a:spcPct val="95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PlaceHolder 5"/>
          <p:cNvSpPr>
            <a:spLocks noGrp="1"/>
          </p:cNvSpPr>
          <p:nvPr>
            <p:ph type="sldNum" idx="26"/>
          </p:nvPr>
        </p:nvSpPr>
        <p:spPr>
          <a:xfrm>
            <a:off x="7227720" y="6670800"/>
            <a:ext cx="2345760" cy="51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95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defRPr>
            </a:lvl1pPr>
          </a:lstStyle>
          <a:p>
            <a:pPr indent="0" algn="r">
              <a:lnSpc>
                <a:spcPct val="95000"/>
              </a:lnSpc>
              <a:buNone/>
              <a:tabLst>
                <a:tab algn="l" pos="0"/>
              </a:tabLst>
            </a:pPr>
            <a:fld id="{A87728C5-9C6C-41AF-99D5-1436E45B7359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" name="PlaceHolder 6"/>
          <p:cNvSpPr>
            <a:spLocks noGrp="1"/>
          </p:cNvSpPr>
          <p:nvPr>
            <p:ph type="dt" idx="27"/>
          </p:nvPr>
        </p:nvSpPr>
        <p:spPr>
          <a:xfrm>
            <a:off x="502920" y="6670800"/>
            <a:ext cx="2345400" cy="51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6.jpeg"/><Relationship Id="rId3" Type="http://schemas.openxmlformats.org/officeDocument/2006/relationships/slideLayout" Target="../slideLayouts/slideLayout7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slideLayout" Target="../slideLayouts/slideLayout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slideLayout" Target="../slideLayouts/slideLayout10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0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0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8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slideLayout" Target="../slideLayouts/slideLayout9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slideLayout" Target="../slideLayouts/slideLayout10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 tx="0" ty="0" sx="100000" sy="100000" algn="ctr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02920" y="192600"/>
            <a:ext cx="9070200" cy="1124640"/>
          </a:xfrm>
          <a:prstGeom prst="rect">
            <a:avLst/>
          </a:prstGeom>
          <a:noFill/>
          <a:ln w="0">
            <a:noFill/>
          </a:ln>
        </p:spPr>
        <p:txBody>
          <a:bodyPr lIns="0" rIns="0" tIns="40320" bIns="0" anchor="ctr">
            <a:noAutofit/>
          </a:bodyPr>
          <a:p>
            <a:pPr indent="0" algn="ctr">
              <a:lnSpc>
                <a:spcPct val="92000"/>
              </a:lnSpc>
              <a:buNone/>
              <a:tabLst>
                <a:tab algn="l" pos="0"/>
              </a:tabLst>
            </a:pPr>
            <a:r>
              <a:rPr b="0" lang="en-US" sz="4200" spc="-1" strike="noStrike">
                <a:solidFill>
                  <a:srgbClr val="006699"/>
                </a:solidFill>
                <a:latin typeface="HandelGotDBol"/>
              </a:rPr>
              <a:t>Welcome To The Wonderful World</a:t>
            </a:r>
            <a:endParaRPr b="0" lang="en-US" sz="4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"/>
          <p:cNvSpPr/>
          <p:nvPr/>
        </p:nvSpPr>
        <p:spPr>
          <a:xfrm>
            <a:off x="549360" y="6260040"/>
            <a:ext cx="9070200" cy="103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0400" bIns="0" anchor="ctr">
            <a:noAutofit/>
          </a:bodyPr>
          <a:p>
            <a:pPr algn="ctr">
              <a:lnSpc>
                <a:spcPct val="92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5000" spc="-1" strike="noStrike">
                <a:solidFill>
                  <a:srgbClr val="990000"/>
                </a:solidFill>
                <a:latin typeface="HandelGotDBol"/>
                <a:ea typeface="Arial Unicode MS"/>
              </a:rPr>
              <a:t>Of Streptocarpus</a:t>
            </a:r>
            <a:endParaRPr b="0" lang="en-US" sz="5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3" name="" descr=""/>
          <p:cNvPicPr/>
          <p:nvPr/>
        </p:nvPicPr>
        <p:blipFill>
          <a:blip r:embed="rId2"/>
          <a:stretch/>
        </p:blipFill>
        <p:spPr>
          <a:xfrm>
            <a:off x="1321200" y="1305000"/>
            <a:ext cx="7436880" cy="5059080"/>
          </a:xfrm>
          <a:prstGeom prst="rect">
            <a:avLst/>
          </a:prstGeom>
          <a:ln w="0">
            <a:noFill/>
          </a:ln>
          <a:effectLst>
            <a:outerShdw blurRad="0" dir="2700000" dist="101823" rotWithShape="0">
              <a:srgbClr val="808080"/>
            </a:outerShdw>
          </a:effectLst>
        </p:spPr>
      </p:pic>
    </p:spTree>
  </p:cSld>
  <mc:AlternateContent>
    <mc:Choice Requires="p14">
      <p:transition spd="slow" p14:dur="2000">
        <p:diamond/>
      </p:transition>
    </mc:Choice>
    <mc:Fallback>
      <p:transition spd="slow">
        <p:diamond/>
      </p:transition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 tx="0" ty="0" sx="100000" sy="100000" algn="ctr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2920" y="336240"/>
            <a:ext cx="9070200" cy="942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5000"/>
              </a:lnSpc>
              <a:spcBef>
                <a:spcPts val="723"/>
              </a:spcBef>
              <a:spcAft>
                <a:spcPts val="723"/>
              </a:spcAft>
              <a:buNone/>
              <a:tabLst>
                <a:tab algn="l" pos="0"/>
              </a:tabLst>
            </a:pPr>
            <a:r>
              <a:rPr b="0" lang="en-US" sz="4100" spc="-1" strike="noStrike">
                <a:solidFill>
                  <a:srgbClr val="0066cc"/>
                </a:solidFill>
                <a:latin typeface="Franklin Gothic Heavy"/>
              </a:rPr>
              <a:t>Some DS Varieties</a:t>
            </a:r>
            <a:endParaRPr b="0" lang="en-US" sz="4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0" name="" descr=""/>
          <p:cNvPicPr/>
          <p:nvPr/>
        </p:nvPicPr>
        <p:blipFill>
          <a:blip r:embed="rId2"/>
          <a:stretch/>
        </p:blipFill>
        <p:spPr>
          <a:xfrm>
            <a:off x="1006560" y="1208160"/>
            <a:ext cx="3839400" cy="2813760"/>
          </a:xfrm>
          <a:prstGeom prst="rect">
            <a:avLst/>
          </a:prstGeom>
          <a:ln w="0">
            <a:noFill/>
          </a:ln>
        </p:spPr>
      </p:pic>
      <p:pic>
        <p:nvPicPr>
          <p:cNvPr id="101" name="" descr=""/>
          <p:cNvPicPr/>
          <p:nvPr/>
        </p:nvPicPr>
        <p:blipFill>
          <a:blip r:embed="rId3"/>
          <a:stretch/>
        </p:blipFill>
        <p:spPr>
          <a:xfrm>
            <a:off x="5637240" y="1208160"/>
            <a:ext cx="3234600" cy="2813760"/>
          </a:xfrm>
          <a:prstGeom prst="rect">
            <a:avLst/>
          </a:prstGeom>
          <a:ln w="0">
            <a:noFill/>
          </a:ln>
        </p:spPr>
      </p:pic>
      <p:pic>
        <p:nvPicPr>
          <p:cNvPr id="102" name="" descr=""/>
          <p:cNvPicPr/>
          <p:nvPr/>
        </p:nvPicPr>
        <p:blipFill>
          <a:blip r:embed="rId4"/>
          <a:stretch/>
        </p:blipFill>
        <p:spPr>
          <a:xfrm>
            <a:off x="1006560" y="4226040"/>
            <a:ext cx="3839400" cy="2817000"/>
          </a:xfrm>
          <a:prstGeom prst="rect">
            <a:avLst/>
          </a:prstGeom>
          <a:ln w="0">
            <a:noFill/>
          </a:ln>
        </p:spPr>
      </p:pic>
      <p:pic>
        <p:nvPicPr>
          <p:cNvPr id="103" name="" descr=""/>
          <p:cNvPicPr/>
          <p:nvPr/>
        </p:nvPicPr>
        <p:blipFill>
          <a:blip r:embed="rId5"/>
          <a:stretch/>
        </p:blipFill>
        <p:spPr>
          <a:xfrm>
            <a:off x="5303880" y="4114800"/>
            <a:ext cx="3931560" cy="2834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>
        <p:diamond/>
      </p:transition>
    </mc:Choice>
    <mc:Fallback>
      <p:transition spd="slow">
        <p:diamond/>
      </p:transition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 tx="0" ty="0" sx="100000" sy="100000" algn="ctr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502920" y="228240"/>
            <a:ext cx="9070200" cy="942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5000"/>
              </a:lnSpc>
              <a:spcBef>
                <a:spcPts val="723"/>
              </a:spcBef>
              <a:spcAft>
                <a:spcPts val="723"/>
              </a:spcAft>
              <a:buNone/>
              <a:tabLst>
                <a:tab algn="l" pos="0"/>
              </a:tabLst>
            </a:pPr>
            <a:r>
              <a:rPr b="0" lang="en-US" sz="4100" spc="-1" strike="noStrike">
                <a:solidFill>
                  <a:srgbClr val="0066cc"/>
                </a:solidFill>
                <a:latin typeface="Franklin Gothic Heavy"/>
              </a:rPr>
              <a:t>Some Piotr Kleszczynski Varieties</a:t>
            </a:r>
            <a:endParaRPr b="0" lang="en-US" sz="4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5" name="" descr=""/>
          <p:cNvPicPr/>
          <p:nvPr/>
        </p:nvPicPr>
        <p:blipFill>
          <a:blip r:embed="rId2"/>
          <a:stretch/>
        </p:blipFill>
        <p:spPr>
          <a:xfrm>
            <a:off x="5832720" y="1188720"/>
            <a:ext cx="3967200" cy="2592000"/>
          </a:xfrm>
          <a:prstGeom prst="rect">
            <a:avLst/>
          </a:prstGeom>
          <a:ln w="0">
            <a:noFill/>
          </a:ln>
        </p:spPr>
      </p:pic>
      <p:pic>
        <p:nvPicPr>
          <p:cNvPr id="106" name="" descr=""/>
          <p:cNvPicPr/>
          <p:nvPr/>
        </p:nvPicPr>
        <p:blipFill>
          <a:blip r:embed="rId3"/>
          <a:stretch/>
        </p:blipFill>
        <p:spPr>
          <a:xfrm>
            <a:off x="316080" y="1188720"/>
            <a:ext cx="3748320" cy="2742480"/>
          </a:xfrm>
          <a:prstGeom prst="rect">
            <a:avLst/>
          </a:prstGeom>
          <a:ln w="0">
            <a:noFill/>
          </a:ln>
        </p:spPr>
      </p:pic>
      <p:pic>
        <p:nvPicPr>
          <p:cNvPr id="107" name="" descr=""/>
          <p:cNvPicPr/>
          <p:nvPr/>
        </p:nvPicPr>
        <p:blipFill>
          <a:blip r:embed="rId4"/>
          <a:stretch/>
        </p:blipFill>
        <p:spPr>
          <a:xfrm>
            <a:off x="305280" y="4297680"/>
            <a:ext cx="3808800" cy="2856600"/>
          </a:xfrm>
          <a:prstGeom prst="rect">
            <a:avLst/>
          </a:prstGeom>
          <a:ln w="0">
            <a:noFill/>
          </a:ln>
        </p:spPr>
      </p:pic>
      <p:pic>
        <p:nvPicPr>
          <p:cNvPr id="108" name="" descr=""/>
          <p:cNvPicPr/>
          <p:nvPr/>
        </p:nvPicPr>
        <p:blipFill>
          <a:blip r:embed="rId5"/>
          <a:stretch/>
        </p:blipFill>
        <p:spPr>
          <a:xfrm>
            <a:off x="5777280" y="4480560"/>
            <a:ext cx="4022640" cy="2740320"/>
          </a:xfrm>
          <a:prstGeom prst="rect">
            <a:avLst/>
          </a:prstGeom>
          <a:ln w="0">
            <a:noFill/>
          </a:ln>
        </p:spPr>
      </p:pic>
      <p:sp>
        <p:nvSpPr>
          <p:cNvPr id="109" name=""/>
          <p:cNvSpPr/>
          <p:nvPr/>
        </p:nvSpPr>
        <p:spPr>
          <a:xfrm>
            <a:off x="3555360" y="2651760"/>
            <a:ext cx="3279600" cy="2856960"/>
          </a:xfrm>
          <a:prstGeom prst="rect">
            <a:avLst/>
          </a:pr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3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title"/>
          </p:nvPr>
        </p:nvSpPr>
        <p:spPr>
          <a:xfrm>
            <a:off x="503280" y="228600"/>
            <a:ext cx="9070200" cy="942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5000"/>
              </a:lnSpc>
              <a:spcBef>
                <a:spcPts val="723"/>
              </a:spcBef>
              <a:spcAft>
                <a:spcPts val="723"/>
              </a:spcAft>
              <a:buNone/>
              <a:tabLst>
                <a:tab algn="l" pos="0"/>
              </a:tabLst>
            </a:pPr>
            <a:r>
              <a:rPr b="0" lang="en-US" sz="4100" spc="-1" strike="noStrike">
                <a:solidFill>
                  <a:srgbClr val="0066cc"/>
                </a:solidFill>
                <a:latin typeface="Franklin Gothic Heavy"/>
              </a:rPr>
              <a:t>Some Piotr Kleszczynski Varieties</a:t>
            </a:r>
            <a:endParaRPr b="0" lang="en-US" sz="4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title"/>
          </p:nvPr>
        </p:nvSpPr>
        <p:spPr>
          <a:xfrm>
            <a:off x="365760" y="6492240"/>
            <a:ext cx="1553760" cy="63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5000"/>
              </a:lnSpc>
              <a:spcBef>
                <a:spcPts val="723"/>
              </a:spcBef>
              <a:spcAft>
                <a:spcPts val="723"/>
              </a:spcAft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0066cc"/>
                </a:solidFill>
                <a:latin typeface="Franklin Gothic Heavy"/>
              </a:rPr>
              <a:t>Eva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title"/>
          </p:nvPr>
        </p:nvSpPr>
        <p:spPr>
          <a:xfrm>
            <a:off x="365760" y="3713040"/>
            <a:ext cx="3656880" cy="759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5000"/>
              </a:lnSpc>
              <a:spcBef>
                <a:spcPts val="723"/>
              </a:spcBef>
              <a:spcAft>
                <a:spcPts val="723"/>
              </a:spcAft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66cc"/>
                </a:solidFill>
                <a:latin typeface="Franklin Gothic Heavy"/>
              </a:rPr>
              <a:t>Adam's Family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 type="title"/>
          </p:nvPr>
        </p:nvSpPr>
        <p:spPr>
          <a:xfrm>
            <a:off x="4222800" y="5394960"/>
            <a:ext cx="1553760" cy="63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5000"/>
              </a:lnSpc>
              <a:spcBef>
                <a:spcPts val="723"/>
              </a:spcBef>
              <a:spcAft>
                <a:spcPts val="723"/>
              </a:spcAft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0066cc"/>
                </a:solidFill>
                <a:latin typeface="Franklin Gothic Heavy"/>
              </a:rPr>
              <a:t>Listy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6"/>
          <p:cNvSpPr>
            <a:spLocks noGrp="1"/>
          </p:cNvSpPr>
          <p:nvPr>
            <p:ph type="title"/>
          </p:nvPr>
        </p:nvSpPr>
        <p:spPr>
          <a:xfrm>
            <a:off x="6035040" y="3657600"/>
            <a:ext cx="3656880" cy="759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5000"/>
              </a:lnSpc>
              <a:spcBef>
                <a:spcPts val="723"/>
              </a:spcBef>
              <a:spcAft>
                <a:spcPts val="723"/>
              </a:spcAft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66cc"/>
                </a:solidFill>
                <a:latin typeface="Franklin Gothic Heavy"/>
              </a:rPr>
              <a:t>Denar (Money)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7"/>
          <p:cNvSpPr>
            <a:spLocks noGrp="1"/>
          </p:cNvSpPr>
          <p:nvPr>
            <p:ph type="title"/>
          </p:nvPr>
        </p:nvSpPr>
        <p:spPr>
          <a:xfrm>
            <a:off x="5486400" y="6492240"/>
            <a:ext cx="3656880" cy="759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5000"/>
              </a:lnSpc>
              <a:spcBef>
                <a:spcPts val="723"/>
              </a:spcBef>
              <a:spcAft>
                <a:spcPts val="723"/>
              </a:spcAft>
              <a:buNone/>
              <a:tabLst>
                <a:tab algn="l" pos="0"/>
              </a:tabLst>
            </a:pPr>
            <a:r>
              <a:rPr b="0" lang="en-US" sz="4000" spc="-1" strike="noStrike">
                <a:solidFill>
                  <a:srgbClr val="ffffff"/>
                </a:solidFill>
                <a:latin typeface="Franklin Gothic Heavy"/>
              </a:rPr>
              <a:t>HP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>
        <p:diamond/>
      </p:transition>
    </mc:Choice>
    <mc:Fallback>
      <p:transition spd="slow">
        <p:diamond/>
      </p:transition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 tx="0" ty="0" sx="100000" sy="100000" algn="ctr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02920" y="336600"/>
            <a:ext cx="9070200" cy="126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5000"/>
              </a:lnSpc>
              <a:spcBef>
                <a:spcPts val="723"/>
              </a:spcBef>
              <a:spcAft>
                <a:spcPts val="723"/>
              </a:spcAft>
              <a:buNone/>
              <a:tabLst>
                <a:tab algn="l" pos="0"/>
              </a:tabLst>
            </a:pPr>
            <a:r>
              <a:rPr b="0" lang="en-US" sz="4100" spc="-1" strike="noStrike">
                <a:solidFill>
                  <a:srgbClr val="0066cc"/>
                </a:solidFill>
                <a:latin typeface="Franklin Gothic Heavy"/>
              </a:rPr>
              <a:t>Facebook Pages</a:t>
            </a:r>
            <a:endParaRPr b="0" lang="en-US" sz="4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502920" y="1768320"/>
            <a:ext cx="9070200" cy="4530240"/>
          </a:xfrm>
          <a:prstGeom prst="rect">
            <a:avLst/>
          </a:prstGeom>
          <a:noFill/>
          <a:ln w="0">
            <a:noFill/>
          </a:ln>
        </p:spPr>
        <p:txBody>
          <a:bodyPr lIns="0" rIns="0" tIns="72720" bIns="0" anchor="t">
            <a:noAutofit/>
          </a:bodyPr>
          <a:p>
            <a:pPr marL="431640" indent="-324000">
              <a:lnSpc>
                <a:spcPct val="82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3200" spc="-1" strike="noStrike">
                <a:solidFill>
                  <a:srgbClr val="007826"/>
                </a:solidFill>
                <a:latin typeface="Aharoni"/>
              </a:rPr>
              <a:t>Strep By Strep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82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3200" spc="-1" strike="noStrike">
                <a:solidFill>
                  <a:srgbClr val="007826"/>
                </a:solidFill>
                <a:latin typeface="Aharoni"/>
              </a:rPr>
              <a:t>Streptocarpus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82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3200" spc="-1" strike="noStrike">
                <a:solidFill>
                  <a:srgbClr val="007826"/>
                </a:solidFill>
                <a:latin typeface="Aharoni"/>
              </a:rPr>
              <a:t>Strepaholics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82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3200" spc="-1" strike="noStrike">
                <a:solidFill>
                  <a:srgbClr val="007826"/>
                </a:solidFill>
                <a:latin typeface="Aharoni"/>
              </a:rPr>
              <a:t>Streptocarpus; tropical plants as houseplants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82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3200" spc="-1" strike="noStrike">
                <a:solidFill>
                  <a:srgbClr val="007826"/>
                </a:solidFill>
                <a:latin typeface="Aharoni"/>
              </a:rPr>
              <a:t>Bloomin' Jungle African Violets and Streptocarpus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82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3200" spc="-1" strike="noStrike">
                <a:solidFill>
                  <a:srgbClr val="007826"/>
                </a:solidFill>
                <a:latin typeface="Aharoni"/>
              </a:rPr>
              <a:t>African Violet and Gesneriad Swap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82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3200" spc="-1" strike="noStrike">
                <a:solidFill>
                  <a:srgbClr val="007826"/>
                </a:solidFill>
                <a:latin typeface="Aharoni"/>
              </a:rPr>
              <a:t>African Violet and Streptocarpus Enthusiasts</a:t>
            </a:r>
            <a:br>
              <a:rPr sz="3200"/>
            </a:br>
            <a:r>
              <a:rPr b="0" lang="en-US" sz="3200" spc="-1" strike="noStrike">
                <a:solidFill>
                  <a:srgbClr val="007826"/>
                </a:solidFill>
                <a:latin typeface="Aharoni"/>
              </a:rPr>
              <a:t>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>
        <p:diamond/>
      </p:transition>
    </mc:Choice>
    <mc:Fallback>
      <p:transition spd="slow">
        <p:diamond/>
      </p:transition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 tx="0" ty="0" sx="100000" sy="100000" algn="ctr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502920" y="336600"/>
            <a:ext cx="9070200" cy="126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5000"/>
              </a:lnSpc>
              <a:spcBef>
                <a:spcPts val="723"/>
              </a:spcBef>
              <a:spcAft>
                <a:spcPts val="723"/>
              </a:spcAft>
              <a:buNone/>
              <a:tabLst>
                <a:tab algn="l" pos="0"/>
              </a:tabLst>
            </a:pPr>
            <a:r>
              <a:rPr b="0" lang="en-US" sz="4100" spc="-1" strike="noStrike">
                <a:solidFill>
                  <a:srgbClr val="0066cc"/>
                </a:solidFill>
                <a:latin typeface="Franklin Gothic Heavy"/>
              </a:rPr>
              <a:t>Helpful Links</a:t>
            </a:r>
            <a:endParaRPr b="0" lang="en-US" sz="4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502920" y="1768320"/>
            <a:ext cx="9070200" cy="4701600"/>
          </a:xfrm>
          <a:prstGeom prst="rect">
            <a:avLst/>
          </a:prstGeom>
          <a:noFill/>
          <a:ln w="0">
            <a:noFill/>
          </a:ln>
        </p:spPr>
        <p:txBody>
          <a:bodyPr lIns="0" rIns="0" tIns="72720" bIns="0" anchor="t">
            <a:noAutofit/>
          </a:bodyPr>
          <a:p>
            <a:pPr marL="431640" indent="-324000">
              <a:lnSpc>
                <a:spcPct val="82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3200" spc="-1" strike="noStrike">
                <a:solidFill>
                  <a:srgbClr val="007826"/>
                </a:solidFill>
                <a:latin typeface="Aharoni"/>
              </a:rPr>
              <a:t>Streptocarpus-info.com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82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3200" spc="-1" strike="noStrike">
                <a:solidFill>
                  <a:srgbClr val="007826"/>
                </a:solidFill>
                <a:latin typeface="Aharoni"/>
              </a:rPr>
              <a:t>Gloriousgesneriads.org.uk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82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3200" spc="-1" strike="noStrike">
                <a:solidFill>
                  <a:srgbClr val="007826"/>
                </a:solidFill>
                <a:latin typeface="Aharoni"/>
              </a:rPr>
              <a:t>Bloominjungle.org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82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3200" spc="-1" strike="noStrike">
                <a:solidFill>
                  <a:srgbClr val="007826"/>
                </a:solidFill>
                <a:latin typeface="Aharoni"/>
              </a:rPr>
              <a:t>Streptocarpus-dimetris.com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82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3200" spc="-1" strike="noStrike">
                <a:solidFill>
                  <a:srgbClr val="007826"/>
                </a:solidFill>
                <a:latin typeface="Aharoni"/>
              </a:rPr>
              <a:t>Worldofstreps.com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82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3200" spc="-1" strike="noStrike">
                <a:solidFill>
                  <a:srgbClr val="007826"/>
                </a:solidFill>
                <a:latin typeface="Aharoni"/>
              </a:rPr>
              <a:t>www.dibleys.com/strep.htm</a:t>
            </a:r>
            <a:br>
              <a:rPr sz="3200"/>
            </a:br>
            <a:r>
              <a:rPr b="0" lang="en-US" sz="3200" spc="-1" strike="noStrike">
                <a:solidFill>
                  <a:srgbClr val="007826"/>
                </a:solidFill>
                <a:latin typeface="Aharoni"/>
              </a:rPr>
              <a:t>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>
        <p:diamond/>
      </p:transition>
    </mc:Choice>
    <mc:Fallback>
      <p:transition spd="slow">
        <p:diamond/>
      </p:transition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 tx="0" ty="0" sx="100000" sy="100000" algn="ctr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02920" y="336600"/>
            <a:ext cx="9070200" cy="126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5000"/>
              </a:lnSpc>
              <a:buNone/>
              <a:tabLst>
                <a:tab algn="l" pos="0"/>
              </a:tabLst>
            </a:pPr>
            <a:r>
              <a:rPr b="0" lang="en-US" sz="4100" spc="-1" strike="noStrike">
                <a:solidFill>
                  <a:srgbClr val="0066cc"/>
                </a:solidFill>
                <a:latin typeface="Franklin Gothic Heavy"/>
              </a:rPr>
              <a:t>What is a Streptocarpus?</a:t>
            </a:r>
            <a:endParaRPr b="0" lang="en-US" sz="4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/>
          </p:nvPr>
        </p:nvSpPr>
        <p:spPr>
          <a:xfrm>
            <a:off x="503280" y="1768320"/>
            <a:ext cx="4425120" cy="453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1640" indent="-324000">
              <a:lnSpc>
                <a:spcPct val="100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2400" spc="-1" strike="noStrike">
                <a:solidFill>
                  <a:srgbClr val="000033"/>
                </a:solidFill>
                <a:latin typeface="Geometr415 Md BT"/>
              </a:rPr>
              <a:t>Member of the Gesneriad family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100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2400" spc="-1" strike="noStrike">
                <a:solidFill>
                  <a:srgbClr val="000033"/>
                </a:solidFill>
                <a:latin typeface="Geometr415 Md BT"/>
              </a:rPr>
              <a:t>From Greek words streptos (twisted) &amp; karpos (fruit)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100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2400" spc="-1" strike="noStrike">
                <a:solidFill>
                  <a:srgbClr val="000033"/>
                </a:solidFill>
                <a:latin typeface="Geometr415 Md BT"/>
              </a:rPr>
              <a:t>Common name: Cape Primrose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100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2400" spc="-1" strike="noStrike">
                <a:solidFill>
                  <a:srgbClr val="000033"/>
                </a:solidFill>
                <a:latin typeface="Geometr415 Md BT"/>
              </a:rPr>
              <a:t>Native to parts of Africa &amp; Madasgascar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100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2400" spc="-1" strike="noStrike">
                <a:solidFill>
                  <a:srgbClr val="000033"/>
                </a:solidFill>
                <a:latin typeface="Geometr415 Md BT"/>
              </a:rPr>
              <a:t>163 species are recognized by the Gesneriad Society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/>
          </p:nvPr>
        </p:nvSpPr>
        <p:spPr>
          <a:xfrm>
            <a:off x="5029200" y="1767960"/>
            <a:ext cx="4547520" cy="4928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1640" indent="-324000">
              <a:lnSpc>
                <a:spcPct val="100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2400" spc="-1" strike="noStrike">
                <a:solidFill>
                  <a:srgbClr val="000033"/>
                </a:solidFill>
                <a:latin typeface="Geometr415 Md BT"/>
                <a:ea typeface="Arial Unicode MS"/>
              </a:rPr>
              <a:t>Long leaves in a basal rosette and flowers like primroses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100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2400" spc="-1" strike="noStrike">
                <a:solidFill>
                  <a:srgbClr val="000033"/>
                </a:solidFill>
                <a:latin typeface="Geometr415 Md BT"/>
                <a:ea typeface="Arial Unicode MS"/>
              </a:rPr>
              <a:t>First strep introduced into this country: Streptocarpus rexii in 1826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100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2400" spc="-1" strike="noStrike">
                <a:solidFill>
                  <a:srgbClr val="000033"/>
                </a:solidFill>
                <a:latin typeface="Geometr415 Md BT"/>
                <a:ea typeface="Arial Unicode MS"/>
              </a:rPr>
              <a:t>First modern named hybrid was 'Constant Nymph', bred at the John Innes Institute in 1946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100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2400" spc="-1" strike="noStrike">
                <a:solidFill>
                  <a:srgbClr val="000033"/>
                </a:solidFill>
                <a:latin typeface="Geometr415 Md BT"/>
                <a:ea typeface="Arial Unicode MS"/>
              </a:rPr>
              <a:t>Prized by collectors because of their large blooms &amp; infinite color varieties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>
        <p:diamond/>
      </p:transition>
    </mc:Choice>
    <mc:Fallback>
      <p:transition spd="slow">
        <p:diamond/>
      </p:transition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 tx="0" ty="0" sx="100000" sy="100000" algn="ctr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502920" y="336600"/>
            <a:ext cx="9070200" cy="126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5000"/>
              </a:lnSpc>
              <a:buNone/>
              <a:tabLst>
                <a:tab algn="l" pos="0"/>
              </a:tabLst>
            </a:pPr>
            <a:r>
              <a:rPr b="0" lang="en-US" sz="4100" spc="-1" strike="noStrike">
                <a:solidFill>
                  <a:srgbClr val="0066cc"/>
                </a:solidFill>
                <a:latin typeface="Franklin Gothic Heavy"/>
              </a:rPr>
              <a:t>Types of Streptocarpus</a:t>
            </a:r>
            <a:endParaRPr b="0" lang="en-US" sz="4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503280" y="1768320"/>
            <a:ext cx="4425120" cy="453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1640" indent="-324000">
              <a:lnSpc>
                <a:spcPct val="100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2400" spc="-1" strike="noStrike">
                <a:solidFill>
                  <a:srgbClr val="000033"/>
                </a:solidFill>
                <a:latin typeface="Geometr415 Md BT"/>
              </a:rPr>
              <a:t>Grandiflora – Large bloom 1-2 per stem, large leaves as well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100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2400" spc="-1" strike="noStrike">
                <a:solidFill>
                  <a:srgbClr val="000033"/>
                </a:solidFill>
                <a:latin typeface="Geometr415 Md BT"/>
              </a:rPr>
              <a:t>Multiflora – Many medium or small blooms per stem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100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2400" spc="-1" strike="noStrike">
                <a:solidFill>
                  <a:srgbClr val="000033"/>
                </a:solidFill>
                <a:latin typeface="Geometr415 Md BT"/>
              </a:rPr>
              <a:t>Unifoliate – One large leaf with many blooms on multiple stems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100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2400" spc="-1" strike="noStrike">
                <a:solidFill>
                  <a:srgbClr val="000033"/>
                </a:solidFill>
                <a:latin typeface="Geometr415 Md BT"/>
              </a:rPr>
              <a:t>Variegated – have variegated leaves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/>
          </p:nvPr>
        </p:nvSpPr>
        <p:spPr>
          <a:xfrm>
            <a:off x="5151600" y="1768320"/>
            <a:ext cx="4425120" cy="453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1640" indent="-324000">
              <a:lnSpc>
                <a:spcPct val="100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2400" spc="-1" strike="noStrike">
                <a:solidFill>
                  <a:srgbClr val="000033"/>
                </a:solidFill>
                <a:latin typeface="Geometr415 Md BT"/>
                <a:ea typeface="Arial Unicode MS"/>
              </a:rPr>
              <a:t>Standards – plain green leaves with single 5-6 petal blooms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100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2400" spc="-1" strike="noStrike">
                <a:solidFill>
                  <a:srgbClr val="000033"/>
                </a:solidFill>
                <a:latin typeface="Geometr415 Md BT"/>
                <a:ea typeface="Arial Unicode MS"/>
              </a:rPr>
              <a:t>Color Changers – blooms open as one color &amp; change to another color as bloom matures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100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2400" spc="-1" strike="noStrike">
                <a:solidFill>
                  <a:srgbClr val="000033"/>
                </a:solidFill>
                <a:latin typeface="Geometr415 Md BT"/>
                <a:ea typeface="Arial Unicode MS"/>
              </a:rPr>
              <a:t>Scented – any hybrids crossed with S. Vandeleurii species – blooms will have a scent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>
        <p:diamond/>
      </p:transition>
    </mc:Choice>
    <mc:Fallback>
      <p:transition spd="slow">
        <p:diamond/>
      </p:transition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 tx="0" ty="0" sx="100000" sy="100000" algn="ctr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02920" y="336600"/>
            <a:ext cx="9070200" cy="126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5000"/>
              </a:lnSpc>
              <a:buNone/>
              <a:tabLst>
                <a:tab algn="l" pos="0"/>
              </a:tabLst>
            </a:pPr>
            <a:r>
              <a:rPr b="0" lang="en-US" sz="4100" spc="-1" strike="noStrike">
                <a:solidFill>
                  <a:srgbClr val="0066cc"/>
                </a:solidFill>
                <a:latin typeface="Franklin Gothic Heavy"/>
              </a:rPr>
              <a:t>Cousins of African Violets</a:t>
            </a:r>
            <a:endParaRPr b="0" lang="en-US" sz="4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503280" y="1767960"/>
            <a:ext cx="4425120" cy="492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1640" indent="-324000">
              <a:lnSpc>
                <a:spcPct val="100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2400" spc="-1" strike="noStrike">
                <a:solidFill>
                  <a:srgbClr val="000033"/>
                </a:solidFill>
                <a:latin typeface="Geometr415 Md BT"/>
              </a:rPr>
              <a:t>Similar growing conditions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100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2400" spc="-1" strike="noStrike">
                <a:solidFill>
                  <a:srgbClr val="000033"/>
                </a:solidFill>
                <a:latin typeface="Geometr415 Md BT"/>
              </a:rPr>
              <a:t>Can be wick or top watered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100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2400" spc="-1" strike="noStrike">
                <a:solidFill>
                  <a:srgbClr val="000033"/>
                </a:solidFill>
                <a:latin typeface="Geometr415 Md BT"/>
              </a:rPr>
              <a:t>Like AV s, they do not like to have their feet wet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100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2400" spc="-1" strike="noStrike">
                <a:solidFill>
                  <a:srgbClr val="000033"/>
                </a:solidFill>
                <a:latin typeface="Geometr415 Md BT"/>
              </a:rPr>
              <a:t>Can have the same pest problems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100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2400" spc="-1" strike="noStrike">
                <a:solidFill>
                  <a:srgbClr val="000033"/>
                </a:solidFill>
                <a:latin typeface="Geometr415 Md BT"/>
              </a:rPr>
              <a:t>AV fertilizer can be used but at a higher rate – never use a bloom booster. High nitrogen is toxic to streps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100000"/>
              </a:lnSpc>
              <a:spcAft>
                <a:spcPts val="1423"/>
              </a:spcAft>
              <a:buNone/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/>
          </p:nvPr>
        </p:nvSpPr>
        <p:spPr>
          <a:xfrm>
            <a:off x="5151600" y="1767960"/>
            <a:ext cx="4425120" cy="4743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1640" indent="-324000">
              <a:lnSpc>
                <a:spcPct val="100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2400" spc="-1" strike="noStrike">
                <a:solidFill>
                  <a:srgbClr val="000033"/>
                </a:solidFill>
                <a:latin typeface="Geometr415 Md BT"/>
                <a:ea typeface="Arial Unicode MS"/>
              </a:rPr>
              <a:t>Same soil mix with 1/3 more perlite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100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2400" spc="-1" strike="noStrike">
                <a:solidFill>
                  <a:srgbClr val="000033"/>
                </a:solidFill>
                <a:latin typeface="Geometr415 Md BT"/>
                <a:ea typeface="Arial Unicode MS"/>
              </a:rPr>
              <a:t>Same light conditions as AVs but add 2 more hrs. per day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100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2400" spc="-1" strike="noStrike">
                <a:solidFill>
                  <a:srgbClr val="000033"/>
                </a:solidFill>
                <a:latin typeface="Geometr415 Md BT"/>
                <a:ea typeface="Arial Unicode MS"/>
              </a:rPr>
              <a:t>Prefer more air circulation than AV s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100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2400" spc="-1" strike="noStrike">
                <a:solidFill>
                  <a:srgbClr val="000033"/>
                </a:solidFill>
                <a:latin typeface="Geometr415 Md BT"/>
                <a:ea typeface="Arial Unicode MS"/>
              </a:rPr>
              <a:t>Both prefer high humidity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100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2400" spc="-1" strike="noStrike">
                <a:solidFill>
                  <a:srgbClr val="000033"/>
                </a:solidFill>
                <a:latin typeface="Geometr415 Md BT"/>
                <a:ea typeface="Arial Unicode MS"/>
              </a:rPr>
              <a:t>Can be propagated the same as AV s but also by root division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>
        <p:diamond/>
      </p:transition>
    </mc:Choice>
    <mc:Fallback>
      <p:transition spd="slow">
        <p:diamond/>
      </p:transition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 tx="0" ty="0" sx="100000" sy="100000" algn="ctr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2920" y="336600"/>
            <a:ext cx="9070200" cy="126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5000"/>
              </a:lnSpc>
              <a:buNone/>
              <a:tabLst>
                <a:tab algn="l" pos="0"/>
              </a:tabLst>
            </a:pPr>
            <a:r>
              <a:rPr b="0" lang="en-US" sz="4100" spc="-1" strike="noStrike">
                <a:solidFill>
                  <a:srgbClr val="0066cc"/>
                </a:solidFill>
                <a:latin typeface="Franklin Gothic Heavy"/>
              </a:rPr>
              <a:t>Reasons To Love Streps</a:t>
            </a:r>
            <a:endParaRPr b="0" lang="en-US" sz="4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"/>
          <p:cNvSpPr/>
          <p:nvPr/>
        </p:nvSpPr>
        <p:spPr>
          <a:xfrm>
            <a:off x="720720" y="1463040"/>
            <a:ext cx="8640000" cy="522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431640" indent="-324000">
              <a:lnSpc>
                <a:spcPct val="100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2400" spc="-1" strike="noStrike">
                <a:solidFill>
                  <a:srgbClr val="000033"/>
                </a:solidFill>
                <a:latin typeface="Geometr415 Md BT"/>
                <a:ea typeface="Arial Unicode MS"/>
              </a:rPr>
              <a:t>Large, beautiful blooms in an infinite variety of colors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100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2400" spc="-1" strike="noStrike">
                <a:solidFill>
                  <a:srgbClr val="000033"/>
                </a:solidFill>
                <a:latin typeface="Geometr415 Md BT"/>
                <a:ea typeface="Arial Unicode MS"/>
              </a:rPr>
              <a:t>Fast growers: you can propagate a leaf &amp; have a plantlet bloom in less than 4 months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100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2400" spc="-1" strike="noStrike">
                <a:solidFill>
                  <a:srgbClr val="000033"/>
                </a:solidFill>
                <a:latin typeface="Geometr415 Md BT"/>
                <a:ea typeface="Arial Unicode MS"/>
              </a:rPr>
              <a:t>Ease of grooming: multiple crowns &amp; trimming of leaves are ok for show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100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2400" spc="-1" strike="noStrike">
                <a:solidFill>
                  <a:srgbClr val="000033"/>
                </a:solidFill>
                <a:latin typeface="Geometr415 Md BT"/>
                <a:ea typeface="Arial Unicode MS"/>
              </a:rPr>
              <a:t>Ease of propagation: grow from a leaf or root division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100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2400" spc="-1" strike="noStrike">
                <a:solidFill>
                  <a:srgbClr val="000033"/>
                </a:solidFill>
                <a:latin typeface="Geometr415 Md BT"/>
                <a:ea typeface="Arial Unicode MS"/>
              </a:rPr>
              <a:t>They bloom constantly with no dormant periods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100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2400" spc="-1" strike="noStrike">
                <a:solidFill>
                  <a:srgbClr val="000033"/>
                </a:solidFill>
                <a:latin typeface="Geometr415 Md BT"/>
                <a:ea typeface="Arial Unicode MS"/>
              </a:rPr>
              <a:t>Less susceptible to insects than AV s &amp; other houseplants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100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2400" spc="-1" strike="noStrike">
                <a:solidFill>
                  <a:srgbClr val="000033"/>
                </a:solidFill>
                <a:latin typeface="Geometr415 Md BT"/>
                <a:ea typeface="Arial Unicode MS"/>
              </a:rPr>
              <a:t>Can be revived if plant droops from lack of water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100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2400" spc="-1" strike="noStrike">
                <a:solidFill>
                  <a:srgbClr val="000033"/>
                </a:solidFill>
                <a:latin typeface="Geometr415 Md BT"/>
                <a:ea typeface="Arial Unicode MS"/>
              </a:rPr>
              <a:t>They come in a larger variety of color combinations than AVs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>
        <p:diamond/>
      </p:transition>
    </mc:Choice>
    <mc:Fallback>
      <p:transition spd="slow">
        <p:diamond/>
      </p:transition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 tx="0" ty="0" sx="100000" sy="100000" algn="ctr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2920" y="336600"/>
            <a:ext cx="9070200" cy="126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5000"/>
              </a:lnSpc>
              <a:buNone/>
              <a:tabLst>
                <a:tab algn="l" pos="0"/>
              </a:tabLst>
            </a:pPr>
            <a:r>
              <a:rPr b="0" lang="en-US" sz="4100" spc="-1" strike="noStrike">
                <a:solidFill>
                  <a:srgbClr val="0066cc"/>
                </a:solidFill>
                <a:latin typeface="Franklin Gothic Heavy"/>
              </a:rPr>
              <a:t>Strep Care</a:t>
            </a:r>
            <a:endParaRPr b="0" lang="en-US" sz="4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/>
          </p:nvPr>
        </p:nvSpPr>
        <p:spPr>
          <a:xfrm>
            <a:off x="457200" y="1598760"/>
            <a:ext cx="4571640" cy="4743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1640" indent="-324000">
              <a:lnSpc>
                <a:spcPct val="100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2400" spc="-1" strike="noStrike">
                <a:solidFill>
                  <a:srgbClr val="000033"/>
                </a:solidFill>
                <a:latin typeface="Geometr415 Md BT"/>
              </a:rPr>
              <a:t>12-14 hrs of bright indirect sunlight per day (9-12 on a light stand)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100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2400" spc="-1" strike="noStrike">
                <a:solidFill>
                  <a:srgbClr val="000033"/>
                </a:solidFill>
                <a:latin typeface="Geometr415 Md BT"/>
              </a:rPr>
              <a:t>Ideal temperature between 70-80°F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100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2400" spc="-1" strike="noStrike">
                <a:solidFill>
                  <a:srgbClr val="000033"/>
                </a:solidFill>
                <a:latin typeface="Geometr415 Md BT"/>
              </a:rPr>
              <a:t>Wick/top water with fertilized water @ ¼ tsp per gallon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100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2400" spc="-1" strike="noStrike">
                <a:solidFill>
                  <a:srgbClr val="000033"/>
                </a:solidFill>
                <a:latin typeface="Geometr415 Md BT"/>
              </a:rPr>
              <a:t>Use 40% soiless mix with 60% extra coarse perlite added.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100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2400" spc="-1" strike="noStrike">
                <a:solidFill>
                  <a:srgbClr val="000033"/>
                </a:solidFill>
                <a:latin typeface="Geometr415 Md BT"/>
              </a:rPr>
              <a:t>Prefer high humidity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100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2400" spc="-1" strike="noStrike">
                <a:solidFill>
                  <a:srgbClr val="000033"/>
                </a:solidFill>
                <a:latin typeface="Geometr415 Md BT"/>
              </a:rPr>
              <a:t>Trim 1/3 of tallest leaf when there are only 2 leaves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100000"/>
              </a:lnSpc>
              <a:spcAft>
                <a:spcPts val="1423"/>
              </a:spcAft>
              <a:buNone/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/>
          </p:nvPr>
        </p:nvSpPr>
        <p:spPr>
          <a:xfrm>
            <a:off x="5151600" y="1598760"/>
            <a:ext cx="4425120" cy="5441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1640" indent="-324000">
              <a:lnSpc>
                <a:spcPct val="100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2400" spc="-1" strike="noStrike">
                <a:solidFill>
                  <a:srgbClr val="000033"/>
                </a:solidFill>
                <a:latin typeface="Geometr415 Md BT"/>
                <a:ea typeface="Arial Unicode MS"/>
              </a:rPr>
              <a:t>Good air circulation is key to prevent mold &amp; fungus.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100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2400" spc="-1" strike="noStrike">
                <a:solidFill>
                  <a:srgbClr val="000033"/>
                </a:solidFill>
                <a:latin typeface="Geometr415 Md BT"/>
                <a:ea typeface="Arial Unicode MS"/>
              </a:rPr>
              <a:t>Repot @ 3 months for babies &amp; young plantlets &amp; @ 6 months for mature plants.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100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2400" spc="-1" strike="noStrike">
                <a:solidFill>
                  <a:srgbClr val="000033"/>
                </a:solidFill>
                <a:latin typeface="Geometr415 Md BT"/>
                <a:ea typeface="Arial Unicode MS"/>
              </a:rPr>
              <a:t>Trim leaves with brown edges &amp; extra long ones when there is little center growth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100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0" lang="en-US" sz="2400" spc="-1" strike="noStrike">
                <a:solidFill>
                  <a:srgbClr val="000033"/>
                </a:solidFill>
                <a:latin typeface="Geometr415 Md BT"/>
                <a:ea typeface="Arial Unicode MS"/>
              </a:rPr>
              <a:t>Remove old leaves that have no new bloom stalks. Leave a small stub for new plants to form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>
        <p:diamond/>
      </p:transition>
    </mc:Choice>
    <mc:Fallback>
      <p:transition spd="slow">
        <p:diamond/>
      </p:transition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 tx="0" ty="0" sx="100000" sy="100000" algn="ctr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2920" y="336600"/>
            <a:ext cx="9070200" cy="126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5000"/>
              </a:lnSpc>
              <a:buNone/>
              <a:tabLst>
                <a:tab algn="l" pos="0"/>
              </a:tabLst>
            </a:pPr>
            <a:r>
              <a:rPr b="0" lang="en-US" sz="4100" spc="-1" strike="noStrike">
                <a:solidFill>
                  <a:srgbClr val="0066cc"/>
                </a:solidFill>
                <a:latin typeface="Franklin Gothic Heavy"/>
              </a:rPr>
              <a:t>Strep Propagation</a:t>
            </a:r>
            <a:endParaRPr b="0" lang="en-US" sz="4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576000" y="1768320"/>
            <a:ext cx="8916120" cy="545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1640" indent="-324000">
              <a:lnSpc>
                <a:spcPct val="100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1" lang="en-US" sz="2600" spc="-1" strike="noStrike">
                <a:solidFill>
                  <a:srgbClr val="0066cc"/>
                </a:solidFill>
                <a:latin typeface="Geometr415 Md BT"/>
              </a:rPr>
              <a:t>Root Division</a:t>
            </a:r>
            <a:r>
              <a:rPr b="0" lang="en-US" sz="2400" spc="-1" strike="noStrike">
                <a:solidFill>
                  <a:srgbClr val="660066"/>
                </a:solidFill>
                <a:latin typeface="Geometr415 Md BT"/>
              </a:rPr>
              <a:t> </a:t>
            </a:r>
            <a:r>
              <a:rPr b="0" lang="en-US" sz="2400" spc="-1" strike="noStrike">
                <a:solidFill>
                  <a:srgbClr val="000033"/>
                </a:solidFill>
                <a:latin typeface="Geometr415 Md BT"/>
              </a:rPr>
              <a:t>– Mature plants can be separated like day lilies</a:t>
            </a:r>
            <a:r>
              <a:rPr b="0" lang="en-US" sz="2400" spc="-1" strike="noStrike">
                <a:solidFill>
                  <a:srgbClr val="660066"/>
                </a:solidFill>
                <a:latin typeface="Geometr415 Md BT"/>
              </a:rPr>
              <a:t>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100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1" lang="en-US" sz="2600" spc="-1" strike="noStrike">
                <a:solidFill>
                  <a:srgbClr val="0066cc"/>
                </a:solidFill>
                <a:latin typeface="Geometr415 Md BT"/>
              </a:rPr>
              <a:t>Leaf Cuttings</a:t>
            </a:r>
            <a:r>
              <a:rPr b="0" lang="en-US" sz="2400" spc="-1" strike="noStrike">
                <a:solidFill>
                  <a:srgbClr val="000033"/>
                </a:solidFill>
                <a:latin typeface="Geometr415 Md BT"/>
              </a:rPr>
              <a:t> – Soak leaves in water &amp; a drop of Superthrive at least 1 hour before planting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1726920" indent="-609480">
              <a:lnSpc>
                <a:spcPct val="100000"/>
              </a:lnSpc>
              <a:spcAft>
                <a:spcPts val="1137"/>
              </a:spcAft>
              <a:buClr>
                <a:srgbClr val="000000"/>
              </a:buClr>
              <a:buSzPct val="75000"/>
              <a:buFont typeface="Symbol"/>
              <a:buChar char=""/>
              <a:tabLst>
                <a:tab algn="l" pos="0"/>
                <a:tab algn="l" pos="171360"/>
                <a:tab algn="l" pos="628560"/>
                <a:tab algn="l" pos="1085760"/>
                <a:tab algn="l" pos="1542960"/>
                <a:tab algn="l" pos="2000160"/>
                <a:tab algn="l" pos="2457360"/>
                <a:tab algn="l" pos="2914560"/>
                <a:tab algn="l" pos="3371760"/>
                <a:tab algn="l" pos="3828960"/>
                <a:tab algn="l" pos="4286160"/>
                <a:tab algn="l" pos="4743360"/>
                <a:tab algn="l" pos="5200560"/>
                <a:tab algn="l" pos="5657760"/>
                <a:tab algn="l" pos="6114960"/>
                <a:tab algn="l" pos="6572160"/>
                <a:tab algn="l" pos="7029360"/>
                <a:tab algn="l" pos="7486560"/>
                <a:tab algn="l" pos="7943760"/>
                <a:tab algn="l" pos="8400960"/>
                <a:tab algn="l" pos="8858160"/>
              </a:tabLst>
            </a:pPr>
            <a:r>
              <a:rPr b="0" lang="en-US" sz="2400" spc="-1" strike="noStrike">
                <a:solidFill>
                  <a:srgbClr val="000033"/>
                </a:solidFill>
                <a:latin typeface="Geometr415 Md BT"/>
              </a:rPr>
              <a:t>Plant leaf as you would an African Violet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1726920" indent="-609480">
              <a:lnSpc>
                <a:spcPct val="100000"/>
              </a:lnSpc>
              <a:spcAft>
                <a:spcPts val="1137"/>
              </a:spcAft>
              <a:buClr>
                <a:srgbClr val="000000"/>
              </a:buClr>
              <a:buSzPct val="75000"/>
              <a:buFont typeface="Symbol"/>
              <a:buChar char=""/>
              <a:tabLst>
                <a:tab algn="l" pos="0"/>
                <a:tab algn="l" pos="171360"/>
                <a:tab algn="l" pos="628560"/>
                <a:tab algn="l" pos="1085760"/>
                <a:tab algn="l" pos="1542960"/>
                <a:tab algn="l" pos="2000160"/>
                <a:tab algn="l" pos="2457360"/>
                <a:tab algn="l" pos="2914560"/>
                <a:tab algn="l" pos="3371760"/>
                <a:tab algn="l" pos="3828960"/>
                <a:tab algn="l" pos="4286160"/>
                <a:tab algn="l" pos="4743360"/>
                <a:tab algn="l" pos="5200560"/>
                <a:tab algn="l" pos="5657760"/>
                <a:tab algn="l" pos="6114960"/>
                <a:tab algn="l" pos="6572160"/>
                <a:tab algn="l" pos="7029360"/>
                <a:tab algn="l" pos="7486560"/>
                <a:tab algn="l" pos="7943760"/>
                <a:tab algn="l" pos="8400960"/>
                <a:tab algn="l" pos="8858160"/>
              </a:tabLst>
            </a:pPr>
            <a:r>
              <a:rPr b="0" lang="en-US" sz="2400" spc="-1" strike="noStrike">
                <a:solidFill>
                  <a:srgbClr val="000033"/>
                </a:solidFill>
                <a:latin typeface="Geometr415 Md BT"/>
              </a:rPr>
              <a:t>Cut leaf in 3” portions, insert 1/8” into moist soil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1726920" indent="-609480">
              <a:lnSpc>
                <a:spcPct val="100000"/>
              </a:lnSpc>
              <a:spcAft>
                <a:spcPts val="1137"/>
              </a:spcAft>
              <a:buClr>
                <a:srgbClr val="000000"/>
              </a:buClr>
              <a:buSzPct val="75000"/>
              <a:buFont typeface="Symbol"/>
              <a:buChar char=""/>
              <a:tabLst>
                <a:tab algn="l" pos="0"/>
                <a:tab algn="l" pos="171360"/>
                <a:tab algn="l" pos="628560"/>
                <a:tab algn="l" pos="1085760"/>
                <a:tab algn="l" pos="1542960"/>
                <a:tab algn="l" pos="2000160"/>
                <a:tab algn="l" pos="2457360"/>
                <a:tab algn="l" pos="2914560"/>
                <a:tab algn="l" pos="3371760"/>
                <a:tab algn="l" pos="3828960"/>
                <a:tab algn="l" pos="4286160"/>
                <a:tab algn="l" pos="4743360"/>
                <a:tab algn="l" pos="5200560"/>
                <a:tab algn="l" pos="5657760"/>
                <a:tab algn="l" pos="6114960"/>
                <a:tab algn="l" pos="6572160"/>
                <a:tab algn="l" pos="7029360"/>
                <a:tab algn="l" pos="7486560"/>
                <a:tab algn="l" pos="7943760"/>
                <a:tab algn="l" pos="8400960"/>
                <a:tab algn="l" pos="8858160"/>
              </a:tabLst>
            </a:pPr>
            <a:r>
              <a:rPr b="0" lang="en-US" sz="2400" spc="-1" strike="noStrike">
                <a:solidFill>
                  <a:srgbClr val="000033"/>
                </a:solidFill>
                <a:latin typeface="Geometr415 Md BT"/>
              </a:rPr>
              <a:t>Remove main vein, dust cut edges with Rootone &amp; plant 1/8” to 1/4” in soil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100000"/>
              </a:lnSpc>
              <a:spcAft>
                <a:spcPts val="1423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algn="l" pos="0"/>
                <a:tab algn="l" pos="114120"/>
                <a:tab algn="l" pos="571320"/>
                <a:tab algn="l" pos="1028520"/>
                <a:tab algn="l" pos="1485720"/>
                <a:tab algn="l" pos="1942920"/>
                <a:tab algn="l" pos="2400120"/>
                <a:tab algn="l" pos="2857320"/>
                <a:tab algn="l" pos="3314520"/>
                <a:tab algn="l" pos="3771720"/>
                <a:tab algn="l" pos="4228920"/>
                <a:tab algn="l" pos="4686120"/>
                <a:tab algn="l" pos="5143320"/>
                <a:tab algn="l" pos="5600520"/>
                <a:tab algn="l" pos="6057720"/>
                <a:tab algn="l" pos="6514920"/>
                <a:tab algn="l" pos="6972120"/>
                <a:tab algn="l" pos="7429320"/>
                <a:tab algn="l" pos="7886520"/>
                <a:tab algn="l" pos="8343720"/>
                <a:tab algn="l" pos="8800920"/>
              </a:tabLst>
            </a:pPr>
            <a:r>
              <a:rPr b="1" lang="en-US" sz="2600" spc="-1" strike="noStrike">
                <a:solidFill>
                  <a:srgbClr val="0066cc"/>
                </a:solidFill>
                <a:latin typeface="Geometr415 Md BT"/>
              </a:rPr>
              <a:t>Seed</a:t>
            </a:r>
            <a:r>
              <a:rPr b="0" lang="en-US" sz="2400" spc="-1" strike="noStrike">
                <a:solidFill>
                  <a:srgbClr val="660066"/>
                </a:solidFill>
                <a:latin typeface="Geometr415 Md BT"/>
              </a:rPr>
              <a:t> </a:t>
            </a:r>
            <a:r>
              <a:rPr b="0" lang="en-US" sz="2400" spc="-1" strike="noStrike">
                <a:solidFill>
                  <a:srgbClr val="000033"/>
                </a:solidFill>
                <a:latin typeface="Geometr415 Md BT"/>
              </a:rPr>
              <a:t>– Sow seed on top of moist, fine, peat. Place in clear sealed container 2-4” below a bright light. Seed should sprout in 2 – 4 weeks.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1640" indent="-324000">
              <a:lnSpc>
                <a:spcPct val="100000"/>
              </a:lnSpc>
              <a:spcAft>
                <a:spcPts val="1423"/>
              </a:spcAft>
              <a:buNone/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>
        <p:diamond/>
      </p:transition>
    </mc:Choice>
    <mc:Fallback>
      <p:transition spd="slow">
        <p:diamond/>
      </p:transition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 tx="0" ty="0" sx="100000" sy="100000" algn="ctr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2920" y="437760"/>
            <a:ext cx="9070200" cy="160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5000"/>
              </a:lnSpc>
              <a:buNone/>
              <a:tabLst>
                <a:tab algn="l" pos="0"/>
              </a:tabLst>
            </a:pPr>
            <a:r>
              <a:rPr b="0" lang="en-US" sz="4100" spc="-1" strike="noStrike">
                <a:solidFill>
                  <a:srgbClr val="0066cc"/>
                </a:solidFill>
                <a:latin typeface="Franklin Gothic Heavy"/>
              </a:rPr>
              <a:t>Examples</a:t>
            </a:r>
            <a:br>
              <a:rPr sz="4100"/>
            </a:br>
            <a:r>
              <a:rPr b="0" lang="en-US" sz="3500" spc="-1" strike="noStrike">
                <a:solidFill>
                  <a:srgbClr val="cc3300"/>
                </a:solidFill>
                <a:latin typeface="Franklin Gothic Heavy"/>
              </a:rPr>
              <a:t>Leaf Cuttings</a:t>
            </a:r>
            <a:br>
              <a:rPr sz="3500"/>
            </a:br>
            <a:r>
              <a:rPr b="0" lang="en-US" sz="3500" spc="-1" strike="noStrike">
                <a:solidFill>
                  <a:srgbClr val="009933"/>
                </a:solidFill>
                <a:latin typeface="Franklin Gothic Heavy"/>
              </a:rPr>
              <a:t>Leaf Sections</a:t>
            </a:r>
            <a:r>
              <a:rPr b="0" lang="en-US" sz="3500" spc="-1" strike="noStrike">
                <a:solidFill>
                  <a:srgbClr val="cc3300"/>
                </a:solidFill>
                <a:latin typeface="Franklin Gothic Heavy"/>
              </a:rPr>
              <a:t>              </a:t>
            </a:r>
            <a:r>
              <a:rPr b="0" lang="en-US" sz="3500" spc="-1" strike="noStrike">
                <a:solidFill>
                  <a:srgbClr val="009933"/>
                </a:solidFill>
                <a:latin typeface="Franklin Gothic Heavy"/>
              </a:rPr>
              <a:t>Mid-rib Method</a:t>
            </a:r>
            <a:endParaRPr b="0" lang="en-US" sz="3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1" name="" descr=""/>
          <p:cNvPicPr/>
          <p:nvPr/>
        </p:nvPicPr>
        <p:blipFill>
          <a:blip r:embed="rId2"/>
          <a:stretch/>
        </p:blipFill>
        <p:spPr>
          <a:xfrm>
            <a:off x="5564160" y="4610160"/>
            <a:ext cx="3107520" cy="2358360"/>
          </a:xfrm>
          <a:prstGeom prst="rect">
            <a:avLst/>
          </a:prstGeom>
          <a:ln w="0">
            <a:noFill/>
          </a:ln>
        </p:spPr>
      </p:pic>
      <p:pic>
        <p:nvPicPr>
          <p:cNvPr id="92" name="" descr=""/>
          <p:cNvPicPr/>
          <p:nvPr/>
        </p:nvPicPr>
        <p:blipFill>
          <a:blip r:embed="rId3"/>
          <a:stretch/>
        </p:blipFill>
        <p:spPr>
          <a:xfrm>
            <a:off x="5668920" y="2322360"/>
            <a:ext cx="2834640" cy="2066400"/>
          </a:xfrm>
          <a:prstGeom prst="rect">
            <a:avLst/>
          </a:prstGeom>
          <a:ln w="0">
            <a:noFill/>
          </a:ln>
        </p:spPr>
      </p:pic>
      <p:pic>
        <p:nvPicPr>
          <p:cNvPr id="93" name="" descr=""/>
          <p:cNvPicPr/>
          <p:nvPr/>
        </p:nvPicPr>
        <p:blipFill>
          <a:blip r:embed="rId4"/>
          <a:stretch/>
        </p:blipFill>
        <p:spPr>
          <a:xfrm>
            <a:off x="1227240" y="4638600"/>
            <a:ext cx="3199680" cy="2359800"/>
          </a:xfrm>
          <a:prstGeom prst="rect">
            <a:avLst/>
          </a:prstGeom>
          <a:ln w="0">
            <a:noFill/>
          </a:ln>
        </p:spPr>
      </p:pic>
      <p:pic>
        <p:nvPicPr>
          <p:cNvPr id="94" name="" descr=""/>
          <p:cNvPicPr/>
          <p:nvPr/>
        </p:nvPicPr>
        <p:blipFill>
          <a:blip r:embed="rId5"/>
          <a:stretch/>
        </p:blipFill>
        <p:spPr>
          <a:xfrm>
            <a:off x="1189080" y="2206800"/>
            <a:ext cx="3274200" cy="2283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>
        <p:diamond/>
      </p:transition>
    </mc:Choice>
    <mc:Fallback>
      <p:transition spd="slow">
        <p:diamond/>
      </p:transition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 tx="0" ty="0" sx="100000" sy="100000" algn="ctr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2920" y="404640"/>
            <a:ext cx="9070200" cy="137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5000"/>
              </a:lnSpc>
              <a:spcBef>
                <a:spcPts val="723"/>
              </a:spcBef>
              <a:spcAft>
                <a:spcPts val="723"/>
              </a:spcAft>
              <a:buNone/>
              <a:tabLst>
                <a:tab algn="l" pos="0"/>
              </a:tabLst>
            </a:pPr>
            <a:r>
              <a:rPr b="0" lang="en-US" sz="4100" spc="-1" strike="noStrike">
                <a:solidFill>
                  <a:srgbClr val="0066cc"/>
                </a:solidFill>
                <a:latin typeface="Franklin Gothic Heavy"/>
              </a:rPr>
              <a:t>Examples</a:t>
            </a:r>
            <a:br>
              <a:rPr sz="4100"/>
            </a:br>
            <a:r>
              <a:rPr b="0" lang="en-US" sz="3500" spc="-1" strike="noStrike">
                <a:solidFill>
                  <a:srgbClr val="cc3300"/>
                </a:solidFill>
                <a:latin typeface="Franklin Gothic Heavy"/>
              </a:rPr>
              <a:t>Root Division</a:t>
            </a:r>
            <a:endParaRPr b="0" lang="en-US" sz="3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502920" y="1768320"/>
            <a:ext cx="9070200" cy="453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7" name="" descr=""/>
          <p:cNvPicPr/>
          <p:nvPr/>
        </p:nvPicPr>
        <p:blipFill>
          <a:blip r:embed="rId2"/>
          <a:stretch/>
        </p:blipFill>
        <p:spPr>
          <a:xfrm>
            <a:off x="728640" y="1768320"/>
            <a:ext cx="4114080" cy="3107880"/>
          </a:xfrm>
          <a:prstGeom prst="rect">
            <a:avLst/>
          </a:prstGeom>
          <a:ln w="0">
            <a:noFill/>
          </a:ln>
        </p:spPr>
      </p:pic>
      <p:pic>
        <p:nvPicPr>
          <p:cNvPr id="98" name="" descr=""/>
          <p:cNvPicPr/>
          <p:nvPr/>
        </p:nvPicPr>
        <p:blipFill>
          <a:blip r:embed="rId3"/>
          <a:stretch/>
        </p:blipFill>
        <p:spPr>
          <a:xfrm>
            <a:off x="5303880" y="3475080"/>
            <a:ext cx="3931560" cy="3199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>
        <p:diamond/>
      </p:transition>
    </mc:Choice>
    <mc:Fallback>
      <p:transition spd="slow">
        <p:diamond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2912</TotalTime>
  <Application>LibreOffice/7.6.7.2$Windows_X86_64 LibreOffice_project/dd47e4b30cb7dab30588d6c79c651f218165e3c5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2014-07-24T16:41:14Z</dcterms:created>
  <dc:creator>Joann Freeman</dc:creator>
  <dc:description/>
  <dc:language>en-US</dc:language>
  <cp:lastModifiedBy/>
  <dcterms:modified xsi:type="dcterms:W3CDTF">2024-10-21T11:42:28Z</dcterms:modified>
  <cp:revision>26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