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Merriweather"/>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Merriweather-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Merriweather-bold.fntdata"/><Relationship Id="rId6" Type="http://schemas.openxmlformats.org/officeDocument/2006/relationships/slide" Target="slides/slide1.xml"/><Relationship Id="rId18" Type="http://schemas.openxmlformats.org/officeDocument/2006/relationships/font" Target="fonts/Merriweather-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0c8f84450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0c8f84450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0c8f844504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0c8f844504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0c8f844504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0c8f84450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0c8f8445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30c8f8445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0c8f84450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0c8f84450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0c8f84450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0c8f84450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0c8f84450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0c8f84450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0c8f84450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0c8f84450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0c8f84450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0c8f84450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0c8f844504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0c8f844504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0c8f84450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0c8f84450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FE2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1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5400">
                <a:solidFill>
                  <a:schemeClr val="lt1"/>
                </a:solidFill>
              </a:rPr>
              <a:t>Streptocarpus</a:t>
            </a:r>
            <a:endParaRPr b="1" sz="5400">
              <a:solidFill>
                <a:schemeClr val="lt1"/>
              </a:solidFill>
            </a:endParaRPr>
          </a:p>
          <a:p>
            <a:pPr indent="0" lvl="0" marL="0" rtl="0" algn="ctr">
              <a:spcBef>
                <a:spcPts val="0"/>
              </a:spcBef>
              <a:spcAft>
                <a:spcPts val="0"/>
              </a:spcAft>
              <a:buNone/>
            </a:pPr>
            <a:r>
              <a:rPr b="1" lang="en" sz="5400">
                <a:solidFill>
                  <a:schemeClr val="lt1"/>
                </a:solidFill>
              </a:rPr>
              <a:t>‘Falling Stars’</a:t>
            </a:r>
            <a:endParaRPr b="1" sz="54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Staying Alive……. </a:t>
            </a:r>
            <a:endParaRPr/>
          </a:p>
        </p:txBody>
      </p:sp>
      <p:sp>
        <p:nvSpPr>
          <p:cNvPr id="110" name="Google Shape;110;p22"/>
          <p:cNvSpPr txBox="1"/>
          <p:nvPr>
            <p:ph idx="1" type="body"/>
          </p:nvPr>
        </p:nvSpPr>
        <p:spPr>
          <a:xfrm>
            <a:off x="311700" y="1152475"/>
            <a:ext cx="3999900" cy="3747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Light</a:t>
            </a:r>
            <a:endParaRPr/>
          </a:p>
          <a:p>
            <a:pPr indent="-317500" lvl="0" marL="457200" rtl="0" algn="l">
              <a:spcBef>
                <a:spcPts val="1200"/>
              </a:spcBef>
              <a:spcAft>
                <a:spcPts val="0"/>
              </a:spcAft>
              <a:buSzPts val="1400"/>
              <a:buChar char="-"/>
            </a:pPr>
            <a:r>
              <a:rPr lang="en"/>
              <a:t>Bright light, but avoid afternoon sun </a:t>
            </a:r>
            <a:endParaRPr/>
          </a:p>
          <a:p>
            <a:pPr indent="0" lvl="0" marL="0" rtl="0" algn="l">
              <a:spcBef>
                <a:spcPts val="1200"/>
              </a:spcBef>
              <a:spcAft>
                <a:spcPts val="0"/>
              </a:spcAft>
              <a:buNone/>
            </a:pPr>
            <a:r>
              <a:rPr lang="en"/>
              <a:t>Water</a:t>
            </a:r>
            <a:endParaRPr/>
          </a:p>
          <a:p>
            <a:pPr indent="-317500" lvl="0" marL="457200" rtl="0" algn="l">
              <a:spcBef>
                <a:spcPts val="1200"/>
              </a:spcBef>
              <a:spcAft>
                <a:spcPts val="0"/>
              </a:spcAft>
              <a:buSzPts val="1400"/>
              <a:buChar char="-"/>
            </a:pPr>
            <a:r>
              <a:rPr lang="en"/>
              <a:t>Less water is better than overwatering</a:t>
            </a:r>
            <a:endParaRPr/>
          </a:p>
          <a:p>
            <a:pPr indent="-317500" lvl="0" marL="457200" rtl="0" algn="l">
              <a:spcBef>
                <a:spcPts val="0"/>
              </a:spcBef>
              <a:spcAft>
                <a:spcPts val="0"/>
              </a:spcAft>
              <a:buSzPts val="1400"/>
              <a:buChar char="-"/>
            </a:pPr>
            <a:r>
              <a:rPr lang="en"/>
              <a:t>Watering will depend on growing conditions  </a:t>
            </a:r>
            <a:endParaRPr/>
          </a:p>
          <a:p>
            <a:pPr indent="0" lvl="0" marL="0" rtl="0" algn="l">
              <a:spcBef>
                <a:spcPts val="1200"/>
              </a:spcBef>
              <a:spcAft>
                <a:spcPts val="0"/>
              </a:spcAft>
              <a:buNone/>
            </a:pPr>
            <a:r>
              <a:rPr lang="en"/>
              <a:t>Fertilizer</a:t>
            </a:r>
            <a:endParaRPr/>
          </a:p>
          <a:p>
            <a:pPr indent="-317500" lvl="0" marL="457200" rtl="0" algn="l">
              <a:spcBef>
                <a:spcPts val="1200"/>
              </a:spcBef>
              <a:spcAft>
                <a:spcPts val="0"/>
              </a:spcAft>
              <a:buSzPts val="1400"/>
              <a:buChar char="-"/>
            </a:pPr>
            <a:r>
              <a:rPr lang="en"/>
              <a:t>higher potassium: </a:t>
            </a:r>
            <a:r>
              <a:rPr lang="en"/>
              <a:t>1 to 2 ration N to P</a:t>
            </a:r>
            <a:endParaRPr/>
          </a:p>
          <a:p>
            <a:pPr indent="-317500" lvl="0" marL="457200" rtl="0" algn="l">
              <a:spcBef>
                <a:spcPts val="0"/>
              </a:spcBef>
              <a:spcAft>
                <a:spcPts val="0"/>
              </a:spcAft>
              <a:buSzPts val="1400"/>
              <a:buChar char="-"/>
            </a:pPr>
            <a:r>
              <a:rPr lang="en"/>
              <a:t>Every two weeks, ¼ strength</a:t>
            </a:r>
            <a:endParaRPr/>
          </a:p>
          <a:p>
            <a:pPr indent="-317500" lvl="0" marL="457200" rtl="0" algn="l">
              <a:spcBef>
                <a:spcPts val="0"/>
              </a:spcBef>
              <a:spcAft>
                <a:spcPts val="0"/>
              </a:spcAft>
              <a:buSzPts val="1400"/>
              <a:buChar char="-"/>
            </a:pPr>
            <a:r>
              <a:rPr lang="en"/>
              <a:t>Less in winter or dormancy</a:t>
            </a:r>
            <a:endParaRPr/>
          </a:p>
          <a:p>
            <a:pPr indent="0" lvl="0" marL="0" rtl="0" algn="l">
              <a:spcBef>
                <a:spcPts val="1200"/>
              </a:spcBef>
              <a:spcAft>
                <a:spcPts val="0"/>
              </a:spcAft>
              <a:buNone/>
            </a:pPr>
            <a:r>
              <a:rPr lang="en"/>
              <a:t>Deadheading</a:t>
            </a:r>
            <a:endParaRPr/>
          </a:p>
          <a:p>
            <a:pPr indent="-317500" lvl="0" marL="457200" rtl="0" algn="l">
              <a:spcBef>
                <a:spcPts val="1200"/>
              </a:spcBef>
              <a:spcAft>
                <a:spcPts val="0"/>
              </a:spcAft>
              <a:buSzPts val="1400"/>
              <a:buChar char="-"/>
            </a:pPr>
            <a:r>
              <a:rPr lang="en"/>
              <a:t>Remove spent flowers at the base </a:t>
            </a:r>
            <a:endParaRPr/>
          </a:p>
        </p:txBody>
      </p:sp>
      <p:sp>
        <p:nvSpPr>
          <p:cNvPr id="111" name="Google Shape;111;p22"/>
          <p:cNvSpPr txBox="1"/>
          <p:nvPr>
            <p:ph idx="2" type="body"/>
          </p:nvPr>
        </p:nvSpPr>
        <p:spPr>
          <a:xfrm>
            <a:off x="4927650" y="971550"/>
            <a:ext cx="3999900" cy="383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Space</a:t>
            </a:r>
            <a:endParaRPr/>
          </a:p>
          <a:p>
            <a:pPr indent="-317500" lvl="0" marL="457200" rtl="0" algn="l">
              <a:spcBef>
                <a:spcPts val="1200"/>
              </a:spcBef>
              <a:spcAft>
                <a:spcPts val="0"/>
              </a:spcAft>
              <a:buSzPts val="1400"/>
              <a:buChar char="-"/>
            </a:pPr>
            <a:r>
              <a:rPr lang="en"/>
              <a:t>Air flow will prevent fungal infections </a:t>
            </a:r>
            <a:endParaRPr/>
          </a:p>
          <a:p>
            <a:pPr indent="0" lvl="0" marL="0" rtl="0" algn="l">
              <a:spcBef>
                <a:spcPts val="1200"/>
              </a:spcBef>
              <a:spcAft>
                <a:spcPts val="0"/>
              </a:spcAft>
              <a:buClr>
                <a:schemeClr val="dk1"/>
              </a:buClr>
              <a:buSzPts val="1100"/>
              <a:buFont typeface="Arial"/>
              <a:buNone/>
            </a:pPr>
            <a:r>
              <a:rPr lang="en"/>
              <a:t>Repotting</a:t>
            </a:r>
            <a:endParaRPr/>
          </a:p>
          <a:p>
            <a:pPr indent="-317500" lvl="0" marL="457200" rtl="0" algn="l">
              <a:spcBef>
                <a:spcPts val="1200"/>
              </a:spcBef>
              <a:spcAft>
                <a:spcPts val="0"/>
              </a:spcAft>
              <a:buSzPts val="1400"/>
              <a:buChar char="-"/>
            </a:pPr>
            <a:r>
              <a:rPr lang="en"/>
              <a:t>Better to under pot than over, shallow roots, likes to be rootbound</a:t>
            </a:r>
            <a:endParaRPr/>
          </a:p>
          <a:p>
            <a:pPr indent="-317500" lvl="0" marL="457200" rtl="0" algn="l">
              <a:spcBef>
                <a:spcPts val="0"/>
              </a:spcBef>
              <a:spcAft>
                <a:spcPts val="0"/>
              </a:spcAft>
              <a:buSzPts val="1400"/>
              <a:buChar char="-"/>
            </a:pPr>
            <a:r>
              <a:rPr lang="en"/>
              <a:t>Repot 1 inch up when roots are coming out of the bottom of the pot</a:t>
            </a:r>
            <a:endParaRPr/>
          </a:p>
          <a:p>
            <a:pPr indent="0" lvl="0" marL="0" rtl="0" algn="l">
              <a:spcBef>
                <a:spcPts val="1200"/>
              </a:spcBef>
              <a:spcAft>
                <a:spcPts val="0"/>
              </a:spcAft>
              <a:buClr>
                <a:schemeClr val="dk1"/>
              </a:buClr>
              <a:buSzPts val="1100"/>
              <a:buFont typeface="Arial"/>
              <a:buNone/>
            </a:pPr>
            <a:r>
              <a:rPr lang="en"/>
              <a:t>Can be grown as a houseplant or outside</a:t>
            </a:r>
            <a:endParaRPr/>
          </a:p>
          <a:p>
            <a:pPr indent="-317500" lvl="0" marL="457200" rtl="0" algn="l">
              <a:spcBef>
                <a:spcPts val="1200"/>
              </a:spcBef>
              <a:spcAft>
                <a:spcPts val="0"/>
              </a:spcAft>
              <a:buSzPts val="1400"/>
              <a:buChar char="-"/>
            </a:pPr>
            <a:r>
              <a:rPr lang="en"/>
              <a:t>Good to 50 degrees Fahrenheit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15" name="Shape 115"/>
        <p:cNvGrpSpPr/>
        <p:nvPr/>
      </p:nvGrpSpPr>
      <p:grpSpPr>
        <a:xfrm>
          <a:off x="0" y="0"/>
          <a:ext cx="0" cy="0"/>
          <a:chOff x="0" y="0"/>
          <a:chExt cx="0" cy="0"/>
        </a:xfrm>
      </p:grpSpPr>
      <p:sp>
        <p:nvSpPr>
          <p:cNvPr id="116" name="Google Shape;11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Troubleshooting</a:t>
            </a:r>
            <a:endParaRPr/>
          </a:p>
        </p:txBody>
      </p:sp>
      <p:sp>
        <p:nvSpPr>
          <p:cNvPr id="117" name="Google Shape;117;p2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Leaves often die back from the tips</a:t>
            </a:r>
            <a:endParaRPr/>
          </a:p>
          <a:p>
            <a:pPr indent="-304800" lvl="1" marL="914400" rtl="0" algn="l">
              <a:spcBef>
                <a:spcPts val="0"/>
              </a:spcBef>
              <a:spcAft>
                <a:spcPts val="0"/>
              </a:spcAft>
              <a:buSzPts val="1200"/>
              <a:buChar char="-"/>
            </a:pPr>
            <a:r>
              <a:rPr lang="en"/>
              <a:t>this is natural and happens especially towards Autumn</a:t>
            </a:r>
            <a:endParaRPr/>
          </a:p>
          <a:p>
            <a:pPr indent="-304800" lvl="1" marL="914400" rtl="0" algn="l">
              <a:spcBef>
                <a:spcPts val="0"/>
              </a:spcBef>
              <a:spcAft>
                <a:spcPts val="0"/>
              </a:spcAft>
              <a:buSzPts val="1200"/>
              <a:buChar char="-"/>
            </a:pPr>
            <a:r>
              <a:rPr lang="en"/>
              <a:t>Distinct </a:t>
            </a:r>
            <a:r>
              <a:rPr lang="en"/>
              <a:t>abscission</a:t>
            </a:r>
            <a:r>
              <a:rPr lang="en"/>
              <a:t> zone occurs so that the end of the leaf goes yellow and dies off</a:t>
            </a:r>
            <a:endParaRPr/>
          </a:p>
          <a:p>
            <a:pPr indent="-304800" lvl="1" marL="914400" rtl="0" algn="l">
              <a:spcBef>
                <a:spcPts val="0"/>
              </a:spcBef>
              <a:spcAft>
                <a:spcPts val="0"/>
              </a:spcAft>
              <a:buSzPts val="1200"/>
              <a:buChar char="-"/>
            </a:pPr>
            <a:r>
              <a:rPr lang="en"/>
              <a:t>Unsightly brown ends can be broken off with no harm to the plant.</a:t>
            </a:r>
            <a:endParaRPr/>
          </a:p>
          <a:p>
            <a:pPr indent="-304800" lvl="1" marL="914400" rtl="0" algn="l">
              <a:spcBef>
                <a:spcPts val="0"/>
              </a:spcBef>
              <a:spcAft>
                <a:spcPts val="0"/>
              </a:spcAft>
              <a:buSzPts val="1200"/>
              <a:buChar char="-"/>
            </a:pPr>
            <a:r>
              <a:rPr lang="en"/>
              <a:t>Plant’s way of shutting down for winter</a:t>
            </a:r>
            <a:endParaRPr/>
          </a:p>
          <a:p>
            <a:pPr indent="-317500" lvl="0" marL="457200" rtl="0" algn="l">
              <a:spcBef>
                <a:spcPts val="0"/>
              </a:spcBef>
              <a:spcAft>
                <a:spcPts val="0"/>
              </a:spcAft>
              <a:buSzPts val="1400"/>
              <a:buChar char="-"/>
            </a:pPr>
            <a:r>
              <a:rPr lang="en"/>
              <a:t>Brown spots</a:t>
            </a:r>
            <a:endParaRPr/>
          </a:p>
          <a:p>
            <a:pPr indent="-304800" lvl="1" marL="914400" rtl="0" algn="l">
              <a:spcBef>
                <a:spcPts val="0"/>
              </a:spcBef>
              <a:spcAft>
                <a:spcPts val="0"/>
              </a:spcAft>
              <a:buSzPts val="1200"/>
              <a:buChar char="-"/>
            </a:pPr>
            <a:r>
              <a:rPr lang="en"/>
              <a:t>Sun damage</a:t>
            </a:r>
            <a:endParaRPr/>
          </a:p>
          <a:p>
            <a:pPr indent="-304800" lvl="1" marL="914400" rtl="0" algn="l">
              <a:spcBef>
                <a:spcPts val="0"/>
              </a:spcBef>
              <a:spcAft>
                <a:spcPts val="0"/>
              </a:spcAft>
              <a:buSzPts val="1200"/>
              <a:buChar char="-"/>
            </a:pPr>
            <a:r>
              <a:rPr lang="en"/>
              <a:t>Cold water on leaves </a:t>
            </a:r>
            <a:endParaRPr/>
          </a:p>
          <a:p>
            <a:pPr indent="-317500" lvl="0" marL="457200" rtl="0" algn="l">
              <a:spcBef>
                <a:spcPts val="0"/>
              </a:spcBef>
              <a:spcAft>
                <a:spcPts val="0"/>
              </a:spcAft>
              <a:buSzPts val="1400"/>
              <a:buChar char="-"/>
            </a:pPr>
            <a:r>
              <a:rPr lang="en"/>
              <a:t>Few flowers and large leaves</a:t>
            </a:r>
            <a:endParaRPr/>
          </a:p>
          <a:p>
            <a:pPr indent="-304800" lvl="1" marL="914400" rtl="0" algn="l">
              <a:spcBef>
                <a:spcPts val="0"/>
              </a:spcBef>
              <a:spcAft>
                <a:spcPts val="0"/>
              </a:spcAft>
              <a:buSzPts val="1200"/>
              <a:buChar char="-"/>
            </a:pPr>
            <a:r>
              <a:rPr lang="en"/>
              <a:t>Not enough light</a:t>
            </a:r>
            <a:endParaRPr/>
          </a:p>
        </p:txBody>
      </p:sp>
      <p:pic>
        <p:nvPicPr>
          <p:cNvPr id="118" name="Google Shape;118;p23"/>
          <p:cNvPicPr preferRelativeResize="0"/>
          <p:nvPr/>
        </p:nvPicPr>
        <p:blipFill>
          <a:blip r:embed="rId3">
            <a:alphaModFix/>
          </a:blip>
          <a:stretch>
            <a:fillRect/>
          </a:stretch>
        </p:blipFill>
        <p:spPr>
          <a:xfrm>
            <a:off x="4571990" y="1284428"/>
            <a:ext cx="2158950" cy="3244325"/>
          </a:xfrm>
          <a:prstGeom prst="rect">
            <a:avLst/>
          </a:prstGeom>
          <a:noFill/>
          <a:ln>
            <a:noFill/>
          </a:ln>
        </p:spPr>
      </p:pic>
      <p:pic>
        <p:nvPicPr>
          <p:cNvPr id="119" name="Google Shape;119;p23"/>
          <p:cNvPicPr preferRelativeResize="0"/>
          <p:nvPr/>
        </p:nvPicPr>
        <p:blipFill>
          <a:blip r:embed="rId4">
            <a:alphaModFix/>
          </a:blip>
          <a:stretch>
            <a:fillRect/>
          </a:stretch>
        </p:blipFill>
        <p:spPr>
          <a:xfrm>
            <a:off x="6889200" y="1017725"/>
            <a:ext cx="1943100" cy="2019300"/>
          </a:xfrm>
          <a:prstGeom prst="rect">
            <a:avLst/>
          </a:prstGeom>
          <a:noFill/>
          <a:ln>
            <a:noFill/>
          </a:ln>
        </p:spPr>
      </p:pic>
      <p:pic>
        <p:nvPicPr>
          <p:cNvPr id="120" name="Google Shape;120;p23"/>
          <p:cNvPicPr preferRelativeResize="0"/>
          <p:nvPr/>
        </p:nvPicPr>
        <p:blipFill>
          <a:blip r:embed="rId5">
            <a:alphaModFix/>
          </a:blip>
          <a:stretch>
            <a:fillRect/>
          </a:stretch>
        </p:blipFill>
        <p:spPr>
          <a:xfrm>
            <a:off x="6889188" y="3195638"/>
            <a:ext cx="2047875" cy="1647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Clr>
                <a:schemeClr val="dk1"/>
              </a:buClr>
              <a:buSzPts val="1100"/>
              <a:buFont typeface="Arial"/>
              <a:buNone/>
            </a:pPr>
            <a:r>
              <a:rPr lang="en" sz="2300">
                <a:solidFill>
                  <a:schemeClr val="dk2"/>
                </a:solidFill>
              </a:rPr>
              <a:t>Resilient</a:t>
            </a:r>
            <a:endParaRPr sz="3700"/>
          </a:p>
        </p:txBody>
      </p:sp>
      <p:sp>
        <p:nvSpPr>
          <p:cNvPr id="126" name="Google Shape;126;p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 Wilt -  check the soil</a:t>
            </a:r>
            <a:endParaRPr/>
          </a:p>
          <a:p>
            <a:pPr indent="-304800" lvl="1" marL="914400" rtl="0" algn="l">
              <a:spcBef>
                <a:spcPts val="0"/>
              </a:spcBef>
              <a:spcAft>
                <a:spcPts val="0"/>
              </a:spcAft>
              <a:buSzPts val="1200"/>
              <a:buChar char="-"/>
            </a:pPr>
            <a:r>
              <a:rPr lang="en"/>
              <a:t>if dry - it needs watered</a:t>
            </a:r>
            <a:endParaRPr/>
          </a:p>
          <a:p>
            <a:pPr indent="-304800" lvl="1" marL="914400" rtl="0" algn="l">
              <a:spcBef>
                <a:spcPts val="0"/>
              </a:spcBef>
              <a:spcAft>
                <a:spcPts val="0"/>
              </a:spcAft>
              <a:buSzPts val="1200"/>
              <a:buChar char="-"/>
            </a:pPr>
            <a:r>
              <a:rPr lang="en"/>
              <a:t>if wet  - it is overwater - check for root rot</a:t>
            </a:r>
            <a:endParaRPr/>
          </a:p>
          <a:p>
            <a:pPr indent="-304800" lvl="1" marL="914400" rtl="0" algn="l">
              <a:spcBef>
                <a:spcPts val="0"/>
              </a:spcBef>
              <a:spcAft>
                <a:spcPts val="0"/>
              </a:spcAft>
              <a:buSzPts val="1200"/>
              <a:buChar char="-"/>
            </a:pPr>
            <a:r>
              <a:rPr lang="en"/>
              <a:t>If on individual  leaf, remove at the crown and make sure any rot is removed</a:t>
            </a:r>
            <a:endParaRPr/>
          </a:p>
          <a:p>
            <a:pPr indent="0" lvl="0" marL="914400" rtl="0" algn="l">
              <a:spcBef>
                <a:spcPts val="1200"/>
              </a:spcBef>
              <a:spcAft>
                <a:spcPts val="0"/>
              </a:spcAft>
              <a:buNone/>
            </a:pPr>
            <a:r>
              <a:t/>
            </a:r>
            <a:endParaRPr/>
          </a:p>
          <a:p>
            <a:pPr indent="-317500" lvl="0" marL="457200" rtl="0" algn="l">
              <a:spcBef>
                <a:spcPts val="1200"/>
              </a:spcBef>
              <a:spcAft>
                <a:spcPts val="0"/>
              </a:spcAft>
              <a:buSzPts val="1400"/>
              <a:buChar char="-"/>
            </a:pPr>
            <a:r>
              <a:rPr lang="en"/>
              <a:t>Rest period in winter, signs of dormancy equal less water</a:t>
            </a:r>
            <a:endParaRPr/>
          </a:p>
        </p:txBody>
      </p:sp>
      <p:pic>
        <p:nvPicPr>
          <p:cNvPr id="127" name="Google Shape;127;p24"/>
          <p:cNvPicPr preferRelativeResize="0"/>
          <p:nvPr/>
        </p:nvPicPr>
        <p:blipFill>
          <a:blip r:embed="rId3">
            <a:alphaModFix/>
          </a:blip>
          <a:stretch>
            <a:fillRect/>
          </a:stretch>
        </p:blipFill>
        <p:spPr>
          <a:xfrm>
            <a:off x="4986113" y="1014424"/>
            <a:ext cx="3692475" cy="3692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58" name="Shape 58"/>
        <p:cNvGrpSpPr/>
        <p:nvPr/>
      </p:nvGrpSpPr>
      <p:grpSpPr>
        <a:xfrm>
          <a:off x="0" y="0"/>
          <a:ext cx="0" cy="0"/>
          <a:chOff x="0" y="0"/>
          <a:chExt cx="0" cy="0"/>
        </a:xfrm>
      </p:grpSpPr>
      <p:sp>
        <p:nvSpPr>
          <p:cNvPr id="59" name="Google Shape;59;p14"/>
          <p:cNvSpPr txBox="1"/>
          <p:nvPr>
            <p:ph idx="1" type="body"/>
          </p:nvPr>
        </p:nvSpPr>
        <p:spPr>
          <a:xfrm>
            <a:off x="311700" y="10858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Project Plants allow members to learn about </a:t>
            </a:r>
            <a:r>
              <a:rPr lang="en"/>
              <a:t>gesneriads</a:t>
            </a:r>
            <a:r>
              <a:rPr lang="en"/>
              <a:t> and for the club to learn about various growing conditions.</a:t>
            </a:r>
            <a:endParaRPr/>
          </a:p>
          <a:p>
            <a:pPr indent="0" lvl="0" marL="0" rtl="0" algn="l">
              <a:spcBef>
                <a:spcPts val="1200"/>
              </a:spcBef>
              <a:spcAft>
                <a:spcPts val="0"/>
              </a:spcAft>
              <a:buNone/>
            </a:pPr>
            <a:r>
              <a:rPr lang="en"/>
              <a:t>We </a:t>
            </a:r>
            <a:r>
              <a:rPr lang="en"/>
              <a:t>would</a:t>
            </a:r>
            <a:r>
              <a:rPr lang="en"/>
              <a:t> like </a:t>
            </a:r>
            <a:r>
              <a:rPr lang="en"/>
              <a:t>everyone</a:t>
            </a:r>
            <a:r>
              <a:rPr lang="en"/>
              <a:t> to bring your plant to the annual show in March, so we can see to the differences in the plants and the impacts on how you grew your plant under your </a:t>
            </a:r>
            <a:r>
              <a:rPr lang="en"/>
              <a:t>conditions</a:t>
            </a:r>
            <a:r>
              <a:rPr lang="en"/>
              <a:t>.</a:t>
            </a:r>
            <a:endParaRPr/>
          </a:p>
          <a:p>
            <a:pPr indent="0" lvl="0" marL="0" rtl="0" algn="l">
              <a:spcBef>
                <a:spcPts val="1200"/>
              </a:spcBef>
              <a:spcAft>
                <a:spcPts val="0"/>
              </a:spcAft>
              <a:buNone/>
            </a:pPr>
            <a:r>
              <a:rPr lang="en"/>
              <a:t>I am here to help and answer questions, as well as the Joann and the club.</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PLANT 2024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2311">
                <a:solidFill>
                  <a:srgbClr val="FFFFFF"/>
                </a:solidFill>
                <a:highlight>
                  <a:schemeClr val="dk1"/>
                </a:highlight>
                <a:latin typeface="Merriweather"/>
                <a:ea typeface="Merriweather"/>
                <a:cs typeface="Merriweather"/>
                <a:sym typeface="Merriweather"/>
              </a:rPr>
              <a:t>Streptocarpus johannis</a:t>
            </a:r>
            <a:endParaRPr sz="2311">
              <a:solidFill>
                <a:srgbClr val="FFFFFF"/>
              </a:solidFill>
              <a:highlight>
                <a:schemeClr val="dk1"/>
              </a:highlight>
              <a:latin typeface="Merriweather"/>
              <a:ea typeface="Merriweather"/>
              <a:cs typeface="Merriweather"/>
              <a:sym typeface="Merriweather"/>
            </a:endParaRPr>
          </a:p>
          <a:p>
            <a:pPr indent="0" lvl="0" marL="0" rtl="0" algn="l">
              <a:lnSpc>
                <a:spcPct val="115000"/>
              </a:lnSpc>
              <a:spcBef>
                <a:spcPts val="1200"/>
              </a:spcBef>
              <a:spcAft>
                <a:spcPts val="1200"/>
              </a:spcAft>
              <a:buClr>
                <a:schemeClr val="dk1"/>
              </a:buClr>
              <a:buSzPct val="91666"/>
              <a:buFont typeface="Arial"/>
              <a:buNone/>
            </a:pPr>
            <a:r>
              <a:t/>
            </a:r>
            <a:endParaRPr sz="1200">
              <a:solidFill>
                <a:srgbClr val="666666"/>
              </a:solidFill>
              <a:highlight>
                <a:srgbClr val="FFFFFF"/>
              </a:highlight>
            </a:endParaRPr>
          </a:p>
        </p:txBody>
      </p:sp>
      <p:sp>
        <p:nvSpPr>
          <p:cNvPr id="66" name="Google Shape;66;p15"/>
          <p:cNvSpPr txBox="1"/>
          <p:nvPr>
            <p:ph idx="1" type="body"/>
          </p:nvPr>
        </p:nvSpPr>
        <p:spPr>
          <a:xfrm>
            <a:off x="274300" y="1490425"/>
            <a:ext cx="3897300" cy="283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rgbClr val="FFFFFF"/>
                </a:solidFill>
                <a:highlight>
                  <a:schemeClr val="dk1"/>
                </a:highlight>
              </a:rPr>
              <a:t>Commonly known as Port St. Johns, endemic to South </a:t>
            </a:r>
            <a:r>
              <a:rPr lang="en" sz="1200">
                <a:solidFill>
                  <a:srgbClr val="FFFFFF"/>
                </a:solidFill>
                <a:highlight>
                  <a:schemeClr val="dk1"/>
                </a:highlight>
              </a:rPr>
              <a:t>Africa from Eastern Cape to KwaZulu-Natal</a:t>
            </a:r>
            <a:endParaRPr sz="1200">
              <a:solidFill>
                <a:srgbClr val="FFFFFF"/>
              </a:solidFill>
              <a:highlight>
                <a:schemeClr val="dk1"/>
              </a:highlight>
            </a:endParaRPr>
          </a:p>
          <a:p>
            <a:pPr indent="0" lvl="0" marL="0" rtl="0" algn="l">
              <a:spcBef>
                <a:spcPts val="1200"/>
              </a:spcBef>
              <a:spcAft>
                <a:spcPts val="0"/>
              </a:spcAft>
              <a:buNone/>
            </a:pPr>
            <a:r>
              <a:rPr lang="en" sz="1200">
                <a:solidFill>
                  <a:srgbClr val="FFFFFF"/>
                </a:solidFill>
                <a:highlight>
                  <a:schemeClr val="dk1"/>
                </a:highlight>
              </a:rPr>
              <a:t>growing naturally in forests growing in soil banks or on rocks from the coast to altitudes of 1650m.</a:t>
            </a:r>
            <a:endParaRPr sz="1200">
              <a:solidFill>
                <a:srgbClr val="FFFFFF"/>
              </a:solidFill>
              <a:highlight>
                <a:schemeClr val="dk1"/>
              </a:highlight>
            </a:endParaRPr>
          </a:p>
          <a:p>
            <a:pPr indent="0" lvl="0" marL="0" rtl="0" algn="l">
              <a:spcBef>
                <a:spcPts val="1200"/>
              </a:spcBef>
              <a:spcAft>
                <a:spcPts val="1200"/>
              </a:spcAft>
              <a:buNone/>
            </a:pPr>
            <a:r>
              <a:rPr lang="en" sz="1200">
                <a:solidFill>
                  <a:srgbClr val="FFFFFF"/>
                </a:solidFill>
                <a:highlight>
                  <a:schemeClr val="dk1"/>
                </a:highlight>
              </a:rPr>
              <a:t>The species has much </a:t>
            </a:r>
            <a:r>
              <a:rPr lang="en" sz="1200">
                <a:solidFill>
                  <a:srgbClr val="FFFFFF"/>
                </a:solidFill>
                <a:highlight>
                  <a:schemeClr val="dk1"/>
                </a:highlight>
              </a:rPr>
              <a:t>variation</a:t>
            </a:r>
            <a:r>
              <a:rPr lang="en" sz="1200">
                <a:solidFill>
                  <a:srgbClr val="FFFFFF"/>
                </a:solidFill>
                <a:highlight>
                  <a:schemeClr val="dk1"/>
                </a:highlight>
              </a:rPr>
              <a:t> depending on its natural location. Typically it is whitish to pale violet, and up to 12 flowers per </a:t>
            </a:r>
            <a:r>
              <a:rPr lang="en" sz="1200">
                <a:solidFill>
                  <a:srgbClr val="FFFFFF"/>
                </a:solidFill>
                <a:highlight>
                  <a:schemeClr val="dk1"/>
                </a:highlight>
              </a:rPr>
              <a:t>inflorescence</a:t>
            </a:r>
            <a:r>
              <a:rPr lang="en" sz="1200">
                <a:solidFill>
                  <a:srgbClr val="FFFFFF"/>
                </a:solidFill>
                <a:highlight>
                  <a:schemeClr val="dk1"/>
                </a:highlight>
              </a:rPr>
              <a:t>, flat-faced summer flowers, and soft green leaves.</a:t>
            </a:r>
            <a:endParaRPr sz="1200">
              <a:solidFill>
                <a:srgbClr val="666666"/>
              </a:solidFill>
              <a:highlight>
                <a:srgbClr val="FFFFFF"/>
              </a:highlight>
            </a:endParaRPr>
          </a:p>
        </p:txBody>
      </p:sp>
      <p:pic>
        <p:nvPicPr>
          <p:cNvPr id="67" name="Google Shape;67;p15"/>
          <p:cNvPicPr preferRelativeResize="0"/>
          <p:nvPr/>
        </p:nvPicPr>
        <p:blipFill>
          <a:blip r:embed="rId3">
            <a:alphaModFix/>
          </a:blip>
          <a:stretch>
            <a:fillRect/>
          </a:stretch>
        </p:blipFill>
        <p:spPr>
          <a:xfrm>
            <a:off x="4171600" y="1490425"/>
            <a:ext cx="4667599" cy="31132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3" name="Google Shape;7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4" name="Google Shape;74;p16"/>
          <p:cNvPicPr preferRelativeResize="0"/>
          <p:nvPr/>
        </p:nvPicPr>
        <p:blipFill>
          <a:blip r:embed="rId3">
            <a:alphaModFix/>
          </a:blip>
          <a:stretch>
            <a:fillRect/>
          </a:stretch>
        </p:blipFill>
        <p:spPr>
          <a:xfrm>
            <a:off x="745063" y="263575"/>
            <a:ext cx="7653874" cy="4305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0" name="Google Shape;8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1" name="Google Shape;81;p17"/>
          <p:cNvPicPr preferRelativeResize="0"/>
          <p:nvPr/>
        </p:nvPicPr>
        <p:blipFill>
          <a:blip r:embed="rId3">
            <a:alphaModFix/>
          </a:blip>
          <a:stretch>
            <a:fillRect/>
          </a:stretch>
        </p:blipFill>
        <p:spPr>
          <a:xfrm>
            <a:off x="714375" y="0"/>
            <a:ext cx="7419974" cy="4946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190625" y="273050"/>
            <a:ext cx="6896099" cy="4597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0" name="Shape 90"/>
        <p:cNvGrpSpPr/>
        <p:nvPr/>
      </p:nvGrpSpPr>
      <p:grpSpPr>
        <a:xfrm>
          <a:off x="0" y="0"/>
          <a:ext cx="0" cy="0"/>
          <a:chOff x="0" y="0"/>
          <a:chExt cx="0" cy="0"/>
        </a:xfrm>
      </p:grpSpPr>
      <p:sp>
        <p:nvSpPr>
          <p:cNvPr id="91" name="Google Shape;9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92" name="Google Shape;92;p19"/>
          <p:cNvPicPr preferRelativeResize="0"/>
          <p:nvPr/>
        </p:nvPicPr>
        <p:blipFill rotWithShape="1">
          <a:blip r:embed="rId3">
            <a:alphaModFix/>
          </a:blip>
          <a:srcRect b="2100" l="11599" r="-11599" t="-2100"/>
          <a:stretch/>
        </p:blipFill>
        <p:spPr>
          <a:xfrm>
            <a:off x="1514475" y="147700"/>
            <a:ext cx="7058025" cy="4714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96" name="Shape 96"/>
        <p:cNvGrpSpPr/>
        <p:nvPr/>
      </p:nvGrpSpPr>
      <p:grpSpPr>
        <a:xfrm>
          <a:off x="0" y="0"/>
          <a:ext cx="0" cy="0"/>
          <a:chOff x="0" y="0"/>
          <a:chExt cx="0" cy="0"/>
        </a:xfrm>
      </p:grpSpPr>
      <p:sp>
        <p:nvSpPr>
          <p:cNvPr id="97" name="Google Shape;97;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Discovery of Falling Stars</a:t>
            </a:r>
            <a:endParaRPr/>
          </a:p>
        </p:txBody>
      </p:sp>
      <p:sp>
        <p:nvSpPr>
          <p:cNvPr id="98" name="Google Shape;98;p20"/>
          <p:cNvSpPr txBox="1"/>
          <p:nvPr>
            <p:ph idx="1" type="body"/>
          </p:nvPr>
        </p:nvSpPr>
        <p:spPr>
          <a:xfrm>
            <a:off x="311700" y="12286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Dibleys </a:t>
            </a:r>
            <a:r>
              <a:rPr lang="en"/>
              <a:t>nursery</a:t>
            </a:r>
            <a:r>
              <a:rPr lang="en"/>
              <a:t> in North Wales, S. johannis sported to give a darker blue flowers on much </a:t>
            </a:r>
            <a:r>
              <a:rPr lang="en"/>
              <a:t>shorter peduncle. Like the species, it can produce enormous numbers of flowers, each inflorescence having 12 or more flowers. The flowers are small, sky blue, and are produced early in the season.</a:t>
            </a:r>
            <a:endParaRPr/>
          </a:p>
          <a:p>
            <a:pPr indent="0" lvl="0" marL="0" rtl="0" algn="l">
              <a:spcBef>
                <a:spcPts val="1200"/>
              </a:spcBef>
              <a:spcAft>
                <a:spcPts val="1200"/>
              </a:spcAft>
              <a:buNone/>
            </a:pPr>
            <a:r>
              <a:rPr lang="en"/>
              <a:t>Excellent parent to many hybrids, giving offsprings that inherit compact, early, free flowing qualities.</a:t>
            </a:r>
            <a:endParaRPr/>
          </a:p>
        </p:txBody>
      </p:sp>
      <p:pic>
        <p:nvPicPr>
          <p:cNvPr id="99" name="Google Shape;99;p20"/>
          <p:cNvPicPr preferRelativeResize="0"/>
          <p:nvPr/>
        </p:nvPicPr>
        <p:blipFill>
          <a:blip r:embed="rId3">
            <a:alphaModFix/>
          </a:blip>
          <a:stretch>
            <a:fillRect/>
          </a:stretch>
        </p:blipFill>
        <p:spPr>
          <a:xfrm>
            <a:off x="5256500" y="89602"/>
            <a:ext cx="3220752" cy="48323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03"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1724025" y="152400"/>
            <a:ext cx="5581311"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